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80"/>
  </p:notesMasterIdLst>
  <p:handoutMasterIdLst>
    <p:handoutMasterId r:id="rId81"/>
  </p:handoutMasterIdLst>
  <p:sldIdLst>
    <p:sldId id="581" r:id="rId2"/>
    <p:sldId id="258" r:id="rId3"/>
    <p:sldId id="550" r:id="rId4"/>
    <p:sldId id="329" r:id="rId5"/>
    <p:sldId id="506" r:id="rId6"/>
    <p:sldId id="442" r:id="rId7"/>
    <p:sldId id="582" r:id="rId8"/>
    <p:sldId id="435" r:id="rId9"/>
    <p:sldId id="437" r:id="rId10"/>
    <p:sldId id="438" r:id="rId11"/>
    <p:sldId id="462" r:id="rId12"/>
    <p:sldId id="461" r:id="rId13"/>
    <p:sldId id="536" r:id="rId14"/>
    <p:sldId id="434" r:id="rId15"/>
    <p:sldId id="330" r:id="rId16"/>
    <p:sldId id="331" r:id="rId17"/>
    <p:sldId id="336" r:id="rId18"/>
    <p:sldId id="332" r:id="rId19"/>
    <p:sldId id="335" r:id="rId20"/>
    <p:sldId id="337" r:id="rId21"/>
    <p:sldId id="339" r:id="rId22"/>
    <p:sldId id="537" r:id="rId23"/>
    <p:sldId id="539" r:id="rId24"/>
    <p:sldId id="261" r:id="rId25"/>
    <p:sldId id="340" r:id="rId26"/>
    <p:sldId id="343" r:id="rId27"/>
    <p:sldId id="344" r:id="rId28"/>
    <p:sldId id="538" r:id="rId29"/>
    <p:sldId id="531" r:id="rId30"/>
    <p:sldId id="543" r:id="rId31"/>
    <p:sldId id="544" r:id="rId32"/>
    <p:sldId id="583" r:id="rId33"/>
    <p:sldId id="547" r:id="rId34"/>
    <p:sldId id="545" r:id="rId35"/>
    <p:sldId id="546" r:id="rId36"/>
    <p:sldId id="521" r:id="rId37"/>
    <p:sldId id="523" r:id="rId38"/>
    <p:sldId id="522" r:id="rId39"/>
    <p:sldId id="524" r:id="rId40"/>
    <p:sldId id="527" r:id="rId41"/>
    <p:sldId id="528" r:id="rId42"/>
    <p:sldId id="532" r:id="rId43"/>
    <p:sldId id="549" r:id="rId44"/>
    <p:sldId id="548" r:id="rId45"/>
    <p:sldId id="553" r:id="rId46"/>
    <p:sldId id="552" r:id="rId47"/>
    <p:sldId id="554" r:id="rId48"/>
    <p:sldId id="557" r:id="rId49"/>
    <p:sldId id="555" r:id="rId50"/>
    <p:sldId id="558" r:id="rId51"/>
    <p:sldId id="559" r:id="rId52"/>
    <p:sldId id="591" r:id="rId53"/>
    <p:sldId id="561" r:id="rId54"/>
    <p:sldId id="584" r:id="rId55"/>
    <p:sldId id="575" r:id="rId56"/>
    <p:sldId id="576" r:id="rId57"/>
    <p:sldId id="562" r:id="rId58"/>
    <p:sldId id="563" r:id="rId59"/>
    <p:sldId id="564" r:id="rId60"/>
    <p:sldId id="565" r:id="rId61"/>
    <p:sldId id="566" r:id="rId62"/>
    <p:sldId id="568" r:id="rId63"/>
    <p:sldId id="585" r:id="rId64"/>
    <p:sldId id="569" r:id="rId65"/>
    <p:sldId id="587" r:id="rId66"/>
    <p:sldId id="592" r:id="rId67"/>
    <p:sldId id="570" r:id="rId68"/>
    <p:sldId id="580" r:id="rId69"/>
    <p:sldId id="571" r:id="rId70"/>
    <p:sldId id="586" r:id="rId71"/>
    <p:sldId id="589" r:id="rId72"/>
    <p:sldId id="574" r:id="rId73"/>
    <p:sldId id="590" r:id="rId74"/>
    <p:sldId id="578" r:id="rId75"/>
    <p:sldId id="479" r:id="rId76"/>
    <p:sldId id="484" r:id="rId77"/>
    <p:sldId id="572" r:id="rId78"/>
    <p:sldId id="573" r:id="rId79"/>
  </p:sldIdLst>
  <p:sldSz cx="9144000" cy="6858000" type="screen4x3"/>
  <p:notesSz cx="7315200" cy="9601200"/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000000"/>
    <a:srgbClr val="CCCCFF"/>
    <a:srgbClr val="003366"/>
    <a:srgbClr val="9999FF"/>
    <a:srgbClr val="FFCCF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8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tags" Target="tags/tag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F1F73F-9FCB-0A4D-8D91-3817F2D8A55B}" type="datetimeFigureOut">
              <a:rPr lang="en-US"/>
              <a:pPr>
                <a:defRPr/>
              </a:pPr>
              <a:t>8/20/12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B58C3E-81AF-2F43-B9CF-BE3E4533D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6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u="none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 u="none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u="none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 u="none">
                <a:cs typeface="Arial" charset="0"/>
              </a:defRPr>
            </a:lvl1pPr>
          </a:lstStyle>
          <a:p>
            <a:pPr>
              <a:defRPr/>
            </a:pPr>
            <a:fld id="{628662E1-A12D-7E4C-9CFF-D5B34BDDF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0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471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5725" y="6248400"/>
            <a:ext cx="3903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0F73-2E6F-F14C-8AE7-D8E9F01F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0CE5-FF21-9A46-9C86-FD482452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8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9BD7-7FC4-8442-8B69-DC9C16BF0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05DD-8967-A543-9CD7-AB6264FED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1DFF-81C3-E949-9008-D85E65A5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E0E2-EB4B-094C-AC1F-26C61064E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54DB-5F20-084A-8384-8E85D4F6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7B3B3-E362-5841-8C79-6D2024E4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8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DB21B-CAF3-B24A-A33F-F301A7A47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0148-24FE-144C-ADC5-F81140869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1531-707F-8A45-A916-BF1DE696F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2F5D-9A2C-554F-9D49-9296F0ED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89BE-2925-7549-B0E7-53215C51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0E25-AB2B-B344-9C75-47F00E6AE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0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643E0-7062-7F45-BF2C-FF468C49E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0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1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61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61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61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61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</p:grpSp>
      </p:grpSp>
      <p:sp>
        <p:nvSpPr>
          <p:cNvPr id="461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1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1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61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61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u="none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9F7490F-F055-6546-8AD3-84AEA2D1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4" r:id="rId13"/>
    <p:sldLayoutId id="2147483745" r:id="rId14"/>
    <p:sldLayoutId id="2147483746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emf"/><Relationship Id="rId5" Type="http://schemas.openxmlformats.org/officeDocument/2006/relationships/image" Target="../media/image52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emf"/><Relationship Id="rId5" Type="http://schemas.openxmlformats.org/officeDocument/2006/relationships/image" Target="../media/image53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emf"/><Relationship Id="rId5" Type="http://schemas.openxmlformats.org/officeDocument/2006/relationships/image" Target="../media/image54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51.emf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58.png"/><Relationship Id="rId13" Type="http://schemas.openxmlformats.org/officeDocument/2006/relationships/image" Target="../media/image60.png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51.emf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emf"/><Relationship Id="rId5" Type="http://schemas.openxmlformats.org/officeDocument/2006/relationships/image" Target="../media/image65.png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1.emf"/><Relationship Id="rId5" Type="http://schemas.openxmlformats.org/officeDocument/2006/relationships/image" Target="../media/image65.png"/><Relationship Id="rId1" Type="http://schemas.openxmlformats.org/officeDocument/2006/relationships/tags" Target="../tags/tag57.xml"/><Relationship Id="rId2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21312" y="743706"/>
            <a:ext cx="8445912" cy="1736725"/>
          </a:xfrm>
        </p:spPr>
        <p:txBody>
          <a:bodyPr/>
          <a:lstStyle/>
          <a:p>
            <a:r>
              <a:rPr lang="en-US" dirty="0"/>
              <a:t>Using random models in derivative free optimization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356298" y="3136523"/>
            <a:ext cx="6400800" cy="2417193"/>
          </a:xfrm>
        </p:spPr>
        <p:txBody>
          <a:bodyPr/>
          <a:lstStyle/>
          <a:p>
            <a:r>
              <a:rPr lang="en-US" dirty="0" smtClean="0"/>
              <a:t>Katya Scheinberg</a:t>
            </a:r>
          </a:p>
          <a:p>
            <a:r>
              <a:rPr lang="en-US" dirty="0" smtClean="0"/>
              <a:t>Lehigh University</a:t>
            </a:r>
          </a:p>
          <a:p>
            <a:r>
              <a:rPr lang="en-US" sz="2400" dirty="0" smtClean="0">
                <a:solidFill>
                  <a:srgbClr val="003366"/>
                </a:solidFill>
              </a:rPr>
              <a:t>(mainly based on work with </a:t>
            </a:r>
            <a:r>
              <a:rPr lang="en-US" sz="2400" dirty="0">
                <a:solidFill>
                  <a:srgbClr val="003366"/>
                </a:solidFill>
              </a:rPr>
              <a:t>A. </a:t>
            </a:r>
            <a:r>
              <a:rPr lang="en-US" sz="2400" dirty="0" err="1">
                <a:solidFill>
                  <a:srgbClr val="003366"/>
                </a:solidFill>
              </a:rPr>
              <a:t>Bandeira</a:t>
            </a:r>
            <a:r>
              <a:rPr lang="en-US" sz="2400" dirty="0">
                <a:solidFill>
                  <a:srgbClr val="003366"/>
                </a:solidFill>
              </a:rPr>
              <a:t> and L.N. </a:t>
            </a:r>
            <a:r>
              <a:rPr lang="en-US" sz="2400" dirty="0" smtClean="0">
                <a:solidFill>
                  <a:srgbClr val="003366"/>
                </a:solidFill>
              </a:rPr>
              <a:t>Vicente and also with A.R. Conn, </a:t>
            </a:r>
            <a:r>
              <a:rPr lang="en-US" sz="2400" dirty="0" err="1" smtClean="0">
                <a:solidFill>
                  <a:srgbClr val="003366"/>
                </a:solidFill>
              </a:rPr>
              <a:t>Ph.Toint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smtClean="0">
                <a:solidFill>
                  <a:srgbClr val="003366"/>
                </a:solidFill>
              </a:rPr>
              <a:t>and C. </a:t>
            </a:r>
            <a:r>
              <a:rPr lang="en-US" sz="2400" dirty="0" err="1" smtClean="0">
                <a:solidFill>
                  <a:srgbClr val="003366"/>
                </a:solidFill>
              </a:rPr>
              <a:t>Cartis</a:t>
            </a:r>
            <a:r>
              <a:rPr lang="en-US" sz="2400" dirty="0" smtClean="0">
                <a:solidFill>
                  <a:srgbClr val="003366"/>
                </a:solidFill>
              </a:rPr>
              <a:t> )</a:t>
            </a:r>
            <a:endParaRPr lang="en-US" sz="2400" dirty="0">
              <a:solidFill>
                <a:srgbClr val="00336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025" y="6400800"/>
            <a:ext cx="390366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ISMP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336899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3560" name="Group 7"/>
          <p:cNvGrpSpPr>
            <a:grpSpLocks/>
          </p:cNvGrpSpPr>
          <p:nvPr/>
        </p:nvGrpSpPr>
        <p:grpSpPr bwMode="auto">
          <a:xfrm>
            <a:off x="1636713" y="2212975"/>
            <a:ext cx="2855912" cy="1122363"/>
            <a:chOff x="475" y="778"/>
            <a:chExt cx="1799" cy="707"/>
          </a:xfrm>
        </p:grpSpPr>
        <p:sp>
          <p:nvSpPr>
            <p:cNvPr id="336904" name="Line 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3574" name="Group 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6906" name="Line 10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6907" name="Line 11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3561" name="Group 12"/>
          <p:cNvGrpSpPr>
            <a:grpSpLocks/>
          </p:cNvGrpSpPr>
          <p:nvPr/>
        </p:nvGrpSpPr>
        <p:grpSpPr bwMode="auto">
          <a:xfrm flipH="1" flipV="1">
            <a:off x="1660525" y="3151188"/>
            <a:ext cx="2855913" cy="1122362"/>
            <a:chOff x="475" y="778"/>
            <a:chExt cx="1799" cy="707"/>
          </a:xfrm>
        </p:grpSpPr>
        <p:sp>
          <p:nvSpPr>
            <p:cNvPr id="336909" name="Line 13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3570" name="Group 1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6911" name="Line 15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6912" name="Line 16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3562" name="Group 17"/>
          <p:cNvGrpSpPr>
            <a:grpSpLocks/>
          </p:cNvGrpSpPr>
          <p:nvPr/>
        </p:nvGrpSpPr>
        <p:grpSpPr bwMode="auto">
          <a:xfrm rot="-10788145" flipH="1" flipV="1">
            <a:off x="2536825" y="3162300"/>
            <a:ext cx="2855913" cy="1122363"/>
            <a:chOff x="475" y="778"/>
            <a:chExt cx="1799" cy="707"/>
          </a:xfrm>
        </p:grpSpPr>
        <p:sp>
          <p:nvSpPr>
            <p:cNvPr id="336914" name="Line 1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3566" name="Group 1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6916" name="Line 20"/>
              <p:cNvSpPr>
                <a:spLocks noChangeShapeType="1"/>
              </p:cNvSpPr>
              <p:nvPr/>
            </p:nvSpPr>
            <p:spPr bwMode="auto">
              <a:xfrm>
                <a:off x="1728" y="791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6917" name="Line 21"/>
              <p:cNvSpPr>
                <a:spLocks noChangeShapeType="1"/>
              </p:cNvSpPr>
              <p:nvPr/>
            </p:nvSpPr>
            <p:spPr bwMode="auto">
              <a:xfrm flipV="1">
                <a:off x="482" y="1361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336918" name="Line 22"/>
          <p:cNvSpPr>
            <a:spLocks noChangeShapeType="1"/>
          </p:cNvSpPr>
          <p:nvPr/>
        </p:nvSpPr>
        <p:spPr bwMode="auto">
          <a:xfrm flipH="1">
            <a:off x="4075113" y="3176588"/>
            <a:ext cx="433387" cy="6889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6919" name="Line 23"/>
          <p:cNvSpPr>
            <a:spLocks noChangeShapeType="1"/>
          </p:cNvSpPr>
          <p:nvPr/>
        </p:nvSpPr>
        <p:spPr bwMode="auto">
          <a:xfrm flipV="1">
            <a:off x="2582863" y="3881438"/>
            <a:ext cx="1492250" cy="4175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371715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4584" name="Group 7"/>
          <p:cNvGrpSpPr>
            <a:grpSpLocks/>
          </p:cNvGrpSpPr>
          <p:nvPr/>
        </p:nvGrpSpPr>
        <p:grpSpPr bwMode="auto">
          <a:xfrm>
            <a:off x="1636713" y="2212975"/>
            <a:ext cx="2855912" cy="1122363"/>
            <a:chOff x="475" y="778"/>
            <a:chExt cx="1799" cy="707"/>
          </a:xfrm>
        </p:grpSpPr>
        <p:sp>
          <p:nvSpPr>
            <p:cNvPr id="371720" name="Line 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4600" name="Group 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1722" name="Line 10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1723" name="Line 11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4585" name="Group 12"/>
          <p:cNvGrpSpPr>
            <a:grpSpLocks/>
          </p:cNvGrpSpPr>
          <p:nvPr/>
        </p:nvGrpSpPr>
        <p:grpSpPr bwMode="auto">
          <a:xfrm flipH="1" flipV="1">
            <a:off x="1660525" y="3151188"/>
            <a:ext cx="2855913" cy="1122362"/>
            <a:chOff x="475" y="778"/>
            <a:chExt cx="1799" cy="707"/>
          </a:xfrm>
        </p:grpSpPr>
        <p:sp>
          <p:nvSpPr>
            <p:cNvPr id="371725" name="Line 13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4596" name="Group 1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1727" name="Line 15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1728" name="Line 16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4586" name="Group 17"/>
          <p:cNvGrpSpPr>
            <a:grpSpLocks/>
          </p:cNvGrpSpPr>
          <p:nvPr/>
        </p:nvGrpSpPr>
        <p:grpSpPr bwMode="auto">
          <a:xfrm rot="-10788145" flipH="1" flipV="1">
            <a:off x="2536825" y="3162300"/>
            <a:ext cx="2855913" cy="1122363"/>
            <a:chOff x="475" y="778"/>
            <a:chExt cx="1799" cy="707"/>
          </a:xfrm>
        </p:grpSpPr>
        <p:sp>
          <p:nvSpPr>
            <p:cNvPr id="371730" name="Line 1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4592" name="Group 1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1732" name="Line 20"/>
              <p:cNvSpPr>
                <a:spLocks noChangeShapeType="1"/>
              </p:cNvSpPr>
              <p:nvPr/>
            </p:nvSpPr>
            <p:spPr bwMode="auto">
              <a:xfrm>
                <a:off x="1728" y="791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1733" name="Line 21"/>
              <p:cNvSpPr>
                <a:spLocks noChangeShapeType="1"/>
              </p:cNvSpPr>
              <p:nvPr/>
            </p:nvSpPr>
            <p:spPr bwMode="auto">
              <a:xfrm flipV="1">
                <a:off x="482" y="1361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371734" name="Line 22"/>
          <p:cNvSpPr>
            <a:spLocks noChangeShapeType="1"/>
          </p:cNvSpPr>
          <p:nvPr/>
        </p:nvSpPr>
        <p:spPr bwMode="auto">
          <a:xfrm flipH="1">
            <a:off x="4049713" y="3214688"/>
            <a:ext cx="433387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4548188" y="2754313"/>
            <a:ext cx="1492250" cy="4175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2582863" y="3884613"/>
            <a:ext cx="1492250" cy="417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 flipV="1">
            <a:off x="4057650" y="2755900"/>
            <a:ext cx="1992313" cy="11271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370691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5608" name="Group 7"/>
          <p:cNvGrpSpPr>
            <a:grpSpLocks/>
          </p:cNvGrpSpPr>
          <p:nvPr/>
        </p:nvGrpSpPr>
        <p:grpSpPr bwMode="auto">
          <a:xfrm>
            <a:off x="1636713" y="2212975"/>
            <a:ext cx="2855912" cy="1122363"/>
            <a:chOff x="475" y="778"/>
            <a:chExt cx="1799" cy="707"/>
          </a:xfrm>
        </p:grpSpPr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5625" name="Group 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0698" name="Line 10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0699" name="Line 11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5609" name="Group 12"/>
          <p:cNvGrpSpPr>
            <a:grpSpLocks/>
          </p:cNvGrpSpPr>
          <p:nvPr/>
        </p:nvGrpSpPr>
        <p:grpSpPr bwMode="auto">
          <a:xfrm flipH="1" flipV="1">
            <a:off x="1660525" y="3151188"/>
            <a:ext cx="2855913" cy="1122362"/>
            <a:chOff x="475" y="778"/>
            <a:chExt cx="1799" cy="707"/>
          </a:xfrm>
        </p:grpSpPr>
        <p:sp>
          <p:nvSpPr>
            <p:cNvPr id="370701" name="Line 13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5621" name="Group 1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0703" name="Line 15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0704" name="Line 16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5610" name="Group 17"/>
          <p:cNvGrpSpPr>
            <a:grpSpLocks/>
          </p:cNvGrpSpPr>
          <p:nvPr/>
        </p:nvGrpSpPr>
        <p:grpSpPr bwMode="auto">
          <a:xfrm rot="-10788145" flipH="1" flipV="1">
            <a:off x="2536825" y="3162300"/>
            <a:ext cx="2855913" cy="1122363"/>
            <a:chOff x="475" y="778"/>
            <a:chExt cx="1799" cy="707"/>
          </a:xfrm>
        </p:grpSpPr>
        <p:sp>
          <p:nvSpPr>
            <p:cNvPr id="370706" name="Line 1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5617" name="Group 1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70708" name="Line 20"/>
              <p:cNvSpPr>
                <a:spLocks noChangeShapeType="1"/>
              </p:cNvSpPr>
              <p:nvPr/>
            </p:nvSpPr>
            <p:spPr bwMode="auto">
              <a:xfrm>
                <a:off x="1728" y="791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0709" name="Line 21"/>
              <p:cNvSpPr>
                <a:spLocks noChangeShapeType="1"/>
              </p:cNvSpPr>
              <p:nvPr/>
            </p:nvSpPr>
            <p:spPr bwMode="auto">
              <a:xfrm flipV="1">
                <a:off x="482" y="1361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370710" name="Line 22"/>
          <p:cNvSpPr>
            <a:spLocks noChangeShapeType="1"/>
          </p:cNvSpPr>
          <p:nvPr/>
        </p:nvSpPr>
        <p:spPr bwMode="auto">
          <a:xfrm flipH="1">
            <a:off x="4075113" y="3176588"/>
            <a:ext cx="433387" cy="6889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582863" y="3881438"/>
            <a:ext cx="1492250" cy="417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4075113" y="3529013"/>
            <a:ext cx="496887" cy="3524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4508500" y="3192463"/>
            <a:ext cx="63500" cy="3524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1058863" y="5181600"/>
            <a:ext cx="68341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none">
                <a:solidFill>
                  <a:srgbClr val="9900CC"/>
                </a:solidFill>
                <a:cs typeface="Arial" charset="0"/>
              </a:rPr>
              <a:t>The simplex changes shape during the algorithm to adapt to curvature. But the shape can </a:t>
            </a:r>
            <a:r>
              <a:rPr lang="en-US" u="none">
                <a:solidFill>
                  <a:srgbClr val="A50021"/>
                </a:solidFill>
                <a:cs typeface="Arial" charset="0"/>
              </a:rPr>
              <a:t>deteriorate and NM gets stuck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96891"/>
          </a:xfrm>
        </p:spPr>
        <p:txBody>
          <a:bodyPr/>
          <a:lstStyle/>
          <a:p>
            <a:r>
              <a:rPr lang="en-US" sz="3600" dirty="0" err="1" smtClean="0"/>
              <a:t>Nelder</a:t>
            </a:r>
            <a:r>
              <a:rPr lang="en-US" sz="3600" dirty="0" smtClean="0"/>
              <a:t> Mead on </a:t>
            </a:r>
            <a:r>
              <a:rPr lang="en-US" sz="3600" dirty="0" err="1" smtClean="0"/>
              <a:t>Rosenbrock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nelder_mead new-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4665" y="1078082"/>
            <a:ext cx="691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Surprisingly good, but essentially a heuristic</a:t>
            </a:r>
            <a:endParaRPr lang="en-US" b="0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9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methods (early 1990s)</a:t>
            </a:r>
          </a:p>
        </p:txBody>
      </p:sp>
      <p:sp>
        <p:nvSpPr>
          <p:cNvPr id="332803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2804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2805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12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13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methods</a:t>
            </a:r>
          </a:p>
        </p:txBody>
      </p:sp>
      <p:sp>
        <p:nvSpPr>
          <p:cNvPr id="175107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5108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7656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75112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3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4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5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6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7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18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7657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75120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1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2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3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4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5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5126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methods</a:t>
            </a:r>
          </a:p>
        </p:txBody>
      </p:sp>
      <p:sp>
        <p:nvSpPr>
          <p:cNvPr id="176131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6132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8680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76136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37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38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39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2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8681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76144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5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6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7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8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49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0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8682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76152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3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4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6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7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</a:t>
            </a:r>
          </a:p>
        </p:txBody>
      </p:sp>
      <p:sp>
        <p:nvSpPr>
          <p:cNvPr id="181251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1252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9704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58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59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0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1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2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9705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81264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5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6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7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8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69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0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9706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81272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3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4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5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6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7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78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29707" name="Group 31"/>
          <p:cNvGrpSpPr>
            <a:grpSpLocks/>
          </p:cNvGrpSpPr>
          <p:nvPr/>
        </p:nvGrpSpPr>
        <p:grpSpPr bwMode="auto">
          <a:xfrm>
            <a:off x="2789238" y="2101850"/>
            <a:ext cx="2286000" cy="2133600"/>
            <a:chOff x="336" y="1056"/>
            <a:chExt cx="1440" cy="1344"/>
          </a:xfrm>
        </p:grpSpPr>
        <p:sp>
          <p:nvSpPr>
            <p:cNvPr id="181280" name="Oval 32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1" name="Oval 33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2" name="Oval 34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3" name="Oval 35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4" name="Line 36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5" name="Line 37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1286" name="Oval 3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</a:t>
            </a:r>
          </a:p>
        </p:txBody>
      </p:sp>
      <p:sp>
        <p:nvSpPr>
          <p:cNvPr id="177155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7156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77158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0728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77160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1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2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3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4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5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6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0729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77168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69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0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1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3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0730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7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8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79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2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0731" name="Group 31"/>
          <p:cNvGrpSpPr>
            <a:grpSpLocks/>
          </p:cNvGrpSpPr>
          <p:nvPr/>
        </p:nvGrpSpPr>
        <p:grpSpPr bwMode="auto">
          <a:xfrm>
            <a:off x="2781300" y="2101850"/>
            <a:ext cx="2286000" cy="2133600"/>
            <a:chOff x="336" y="1056"/>
            <a:chExt cx="1440" cy="1344"/>
          </a:xfrm>
        </p:grpSpPr>
        <p:sp>
          <p:nvSpPr>
            <p:cNvPr id="177184" name="Oval 32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5" name="Oval 33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6" name="Oval 34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8" name="Line 36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89" name="Line 37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0732" name="Group 39"/>
          <p:cNvGrpSpPr>
            <a:grpSpLocks/>
          </p:cNvGrpSpPr>
          <p:nvPr/>
        </p:nvGrpSpPr>
        <p:grpSpPr bwMode="auto">
          <a:xfrm>
            <a:off x="3333750" y="2647950"/>
            <a:ext cx="1176338" cy="1063625"/>
            <a:chOff x="336" y="1056"/>
            <a:chExt cx="1440" cy="1344"/>
          </a:xfrm>
        </p:grpSpPr>
        <p:sp>
          <p:nvSpPr>
            <p:cNvPr id="177192" name="Oval 40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3" name="Oval 41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4" name="Oval 42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5" name="Oval 43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6" name="Line 44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7" name="Line 45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7198" name="Oval 46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</a:t>
            </a:r>
          </a:p>
        </p:txBody>
      </p:sp>
      <p:sp>
        <p:nvSpPr>
          <p:cNvPr id="180227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0228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1752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80232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3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4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5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7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38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1753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80240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1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2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3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4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5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6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1754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80248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49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0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1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2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3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4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1755" name="Group 31"/>
          <p:cNvGrpSpPr>
            <a:grpSpLocks/>
          </p:cNvGrpSpPr>
          <p:nvPr/>
        </p:nvGrpSpPr>
        <p:grpSpPr bwMode="auto">
          <a:xfrm>
            <a:off x="2781300" y="2101850"/>
            <a:ext cx="2286000" cy="2133600"/>
            <a:chOff x="336" y="1056"/>
            <a:chExt cx="1440" cy="1344"/>
          </a:xfrm>
        </p:grpSpPr>
        <p:sp>
          <p:nvSpPr>
            <p:cNvPr id="180256" name="Oval 32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7" name="Oval 33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8" name="Oval 34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59" name="Oval 35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0" name="Line 36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1" name="Line 37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2" name="Oval 3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1756" name="Group 39"/>
          <p:cNvGrpSpPr>
            <a:grpSpLocks/>
          </p:cNvGrpSpPr>
          <p:nvPr/>
        </p:nvGrpSpPr>
        <p:grpSpPr bwMode="auto">
          <a:xfrm>
            <a:off x="3333750" y="2647950"/>
            <a:ext cx="1176338" cy="1063625"/>
            <a:chOff x="336" y="1056"/>
            <a:chExt cx="1440" cy="1344"/>
          </a:xfrm>
        </p:grpSpPr>
        <p:sp>
          <p:nvSpPr>
            <p:cNvPr id="180264" name="Oval 40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5" name="Oval 41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6" name="Oval 42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7" name="Oval 43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8" name="Line 44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69" name="Line 45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0" name="Oval 46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1757" name="Group 47"/>
          <p:cNvGrpSpPr>
            <a:grpSpLocks/>
          </p:cNvGrpSpPr>
          <p:nvPr/>
        </p:nvGrpSpPr>
        <p:grpSpPr bwMode="auto">
          <a:xfrm>
            <a:off x="3332163" y="3151188"/>
            <a:ext cx="1176337" cy="1063625"/>
            <a:chOff x="336" y="1056"/>
            <a:chExt cx="1440" cy="1344"/>
          </a:xfrm>
        </p:grpSpPr>
        <p:sp>
          <p:nvSpPr>
            <p:cNvPr id="180272" name="Oval 48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3" name="Oval 49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4" name="Oval 50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5" name="Oval 51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6" name="Line 52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7" name="Line 53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0278" name="Oval 54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4"/>
            <a:ext cx="8229600" cy="7778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Derivative free optimization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3446"/>
            <a:ext cx="8229600" cy="51337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3366"/>
                </a:solidFill>
              </a:rPr>
              <a:t>Unconstrained optimization problem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 smtClean="0">
              <a:solidFill>
                <a:srgbClr val="003366"/>
              </a:solidFill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003366"/>
                </a:solidFill>
              </a:rPr>
              <a:t>Function </a:t>
            </a:r>
            <a:r>
              <a:rPr lang="en-US" dirty="0" smtClean="0">
                <a:solidFill>
                  <a:srgbClr val="003366"/>
                </a:solidFill>
                <a:latin typeface="cmmi10" charset="0"/>
              </a:rPr>
              <a:t>f </a:t>
            </a:r>
            <a:r>
              <a:rPr lang="en-US" dirty="0" smtClean="0">
                <a:solidFill>
                  <a:srgbClr val="003366"/>
                </a:solidFill>
              </a:rPr>
              <a:t>is </a:t>
            </a:r>
            <a:r>
              <a:rPr lang="en-US" dirty="0" smtClean="0">
                <a:solidFill>
                  <a:srgbClr val="003366"/>
                </a:solidFill>
              </a:rPr>
              <a:t>computed </a:t>
            </a:r>
            <a:r>
              <a:rPr lang="en-US" dirty="0" smtClean="0">
                <a:solidFill>
                  <a:srgbClr val="003366"/>
                </a:solidFill>
              </a:rPr>
              <a:t>by </a:t>
            </a:r>
            <a:r>
              <a:rPr lang="en-US" dirty="0" smtClean="0">
                <a:solidFill>
                  <a:srgbClr val="A50021"/>
                </a:solidFill>
              </a:rPr>
              <a:t>a black box, no </a:t>
            </a:r>
            <a:r>
              <a:rPr lang="en-US" dirty="0">
                <a:solidFill>
                  <a:srgbClr val="A50021"/>
                </a:solidFill>
              </a:rPr>
              <a:t>derivative information </a:t>
            </a:r>
            <a:r>
              <a:rPr lang="en-US" dirty="0">
                <a:solidFill>
                  <a:srgbClr val="003366"/>
                </a:solidFill>
              </a:rPr>
              <a:t>is available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366"/>
                </a:solidFill>
              </a:rPr>
              <a:t>Numerical noise is often present, but we do not account for it in this talk</a:t>
            </a:r>
            <a:r>
              <a:rPr lang="en-US" dirty="0" smtClean="0">
                <a:solidFill>
                  <a:srgbClr val="003366"/>
                </a:solidFill>
              </a:rPr>
              <a:t>!</a:t>
            </a:r>
            <a:endParaRPr lang="en-US" dirty="0" smtClean="0">
              <a:solidFill>
                <a:srgbClr val="A5002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3366"/>
                </a:solidFill>
                <a:latin typeface="cmmi10" charset="0"/>
              </a:rPr>
              <a:t>f </a:t>
            </a:r>
            <a:r>
              <a:rPr lang="en-US" dirty="0">
                <a:solidFill>
                  <a:srgbClr val="003366"/>
                </a:solidFill>
                <a:latin typeface="cmsy10" charset="0"/>
              </a:rPr>
              <a:t>2</a:t>
            </a:r>
            <a:r>
              <a:rPr lang="en-US" dirty="0">
                <a:solidFill>
                  <a:srgbClr val="003366"/>
                </a:solidFill>
              </a:rPr>
              <a:t> C</a:t>
            </a:r>
            <a:r>
              <a:rPr lang="en-US" baseline="30000" dirty="0">
                <a:solidFill>
                  <a:srgbClr val="003366"/>
                </a:solidFill>
              </a:rPr>
              <a:t>1</a:t>
            </a:r>
            <a:r>
              <a:rPr lang="en-US" dirty="0">
                <a:solidFill>
                  <a:srgbClr val="003366"/>
                </a:solidFill>
              </a:rPr>
              <a:t> or C</a:t>
            </a:r>
            <a:r>
              <a:rPr lang="en-US" baseline="30000" dirty="0">
                <a:solidFill>
                  <a:srgbClr val="003366"/>
                </a:solidFill>
              </a:rPr>
              <a:t>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66"/>
                </a:solidFill>
              </a:rPr>
              <a:t>and is deterministic.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366"/>
                </a:solidFill>
              </a:rPr>
              <a:t>M</a:t>
            </a:r>
            <a:r>
              <a:rPr lang="en-US" dirty="0" smtClean="0">
                <a:solidFill>
                  <a:srgbClr val="003366"/>
                </a:solidFill>
              </a:rPr>
              <a:t>ay be </a:t>
            </a:r>
            <a:r>
              <a:rPr lang="en-US" dirty="0" smtClean="0">
                <a:solidFill>
                  <a:srgbClr val="A50021"/>
                </a:solidFill>
              </a:rPr>
              <a:t>expensive </a:t>
            </a:r>
            <a:r>
              <a:rPr lang="en-US" dirty="0" smtClean="0">
                <a:solidFill>
                  <a:srgbClr val="003366"/>
                </a:solidFill>
              </a:rPr>
              <a:t>to compute.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3040" y="2218236"/>
            <a:ext cx="2928022" cy="607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CA8A4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499989" rotWithShape="0">
                    <a:scrgbClr r="0" g="0" b="0">
                      <a:alpha val="50000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</a:t>
            </a:r>
          </a:p>
        </p:txBody>
      </p:sp>
      <p:sp>
        <p:nvSpPr>
          <p:cNvPr id="182275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2276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2277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2776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2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3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4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5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6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77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82288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89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0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1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2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3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4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78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82296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7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8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299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0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1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2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79" name="Group 31"/>
          <p:cNvGrpSpPr>
            <a:grpSpLocks/>
          </p:cNvGrpSpPr>
          <p:nvPr/>
        </p:nvGrpSpPr>
        <p:grpSpPr bwMode="auto">
          <a:xfrm>
            <a:off x="2781300" y="2101850"/>
            <a:ext cx="2286000" cy="2133600"/>
            <a:chOff x="336" y="1056"/>
            <a:chExt cx="1440" cy="1344"/>
          </a:xfrm>
        </p:grpSpPr>
        <p:sp>
          <p:nvSpPr>
            <p:cNvPr id="182304" name="Oval 32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5" name="Oval 33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6" name="Oval 34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7" name="Oval 35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8" name="Line 36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09" name="Line 37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0" name="Oval 3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80" name="Group 39"/>
          <p:cNvGrpSpPr>
            <a:grpSpLocks/>
          </p:cNvGrpSpPr>
          <p:nvPr/>
        </p:nvGrpSpPr>
        <p:grpSpPr bwMode="auto">
          <a:xfrm>
            <a:off x="3333750" y="2647950"/>
            <a:ext cx="1176338" cy="1063625"/>
            <a:chOff x="336" y="1056"/>
            <a:chExt cx="1440" cy="1344"/>
          </a:xfrm>
        </p:grpSpPr>
        <p:sp>
          <p:nvSpPr>
            <p:cNvPr id="182312" name="Oval 40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3" name="Oval 41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4" name="Oval 42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5" name="Oval 43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6" name="Line 44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7" name="Line 45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18" name="Oval 46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81" name="Group 47"/>
          <p:cNvGrpSpPr>
            <a:grpSpLocks/>
          </p:cNvGrpSpPr>
          <p:nvPr/>
        </p:nvGrpSpPr>
        <p:grpSpPr bwMode="auto">
          <a:xfrm>
            <a:off x="3332163" y="3151188"/>
            <a:ext cx="1176337" cy="1063625"/>
            <a:chOff x="336" y="1056"/>
            <a:chExt cx="1440" cy="1344"/>
          </a:xfrm>
        </p:grpSpPr>
        <p:sp>
          <p:nvSpPr>
            <p:cNvPr id="182320" name="Oval 48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1" name="Oval 49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2" name="Oval 50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3" name="Oval 51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4" name="Line 52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5" name="Line 53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6" name="Oval 54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2782" name="Group 55"/>
          <p:cNvGrpSpPr>
            <a:grpSpLocks/>
          </p:cNvGrpSpPr>
          <p:nvPr/>
        </p:nvGrpSpPr>
        <p:grpSpPr bwMode="auto">
          <a:xfrm>
            <a:off x="3876675" y="3148013"/>
            <a:ext cx="1176338" cy="1063625"/>
            <a:chOff x="336" y="1056"/>
            <a:chExt cx="1440" cy="1344"/>
          </a:xfrm>
        </p:grpSpPr>
        <p:sp>
          <p:nvSpPr>
            <p:cNvPr id="182328" name="Oval 56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29" name="Oval 57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30" name="Oval 58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31" name="Oval 59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32" name="Line 60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33" name="Line 61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2334" name="Oval 62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707111" y="5722013"/>
            <a:ext cx="287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Torczon</a:t>
            </a:r>
            <a:r>
              <a:rPr lang="en-US" sz="1800" b="0" u="none" dirty="0" smtClean="0">
                <a:solidFill>
                  <a:srgbClr val="000000"/>
                </a:solidFill>
              </a:rPr>
              <a:t>,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Luizzi</a:t>
            </a:r>
            <a:r>
              <a:rPr lang="en-US" sz="1800" b="0" u="none" dirty="0" smtClean="0">
                <a:solidFill>
                  <a:srgbClr val="000000"/>
                </a:solidFill>
              </a:rPr>
              <a:t>, many others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Direct Search method</a:t>
            </a:r>
          </a:p>
        </p:txBody>
      </p:sp>
      <p:sp>
        <p:nvSpPr>
          <p:cNvPr id="184323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3800" name="Group 7"/>
          <p:cNvGrpSpPr>
            <a:grpSpLocks/>
          </p:cNvGrpSpPr>
          <p:nvPr/>
        </p:nvGrpSpPr>
        <p:grpSpPr bwMode="auto">
          <a:xfrm>
            <a:off x="647700" y="1112838"/>
            <a:ext cx="2286000" cy="2133600"/>
            <a:chOff x="336" y="1056"/>
            <a:chExt cx="1440" cy="1344"/>
          </a:xfrm>
        </p:grpSpPr>
        <p:sp>
          <p:nvSpPr>
            <p:cNvPr id="184328" name="Oval 8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29" name="Oval 9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0" name="Oval 10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1" name="Oval 11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2" name="Line 12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3" name="Line 13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1" name="Group 15"/>
          <p:cNvGrpSpPr>
            <a:grpSpLocks/>
          </p:cNvGrpSpPr>
          <p:nvPr/>
        </p:nvGrpSpPr>
        <p:grpSpPr bwMode="auto">
          <a:xfrm>
            <a:off x="647700" y="2106613"/>
            <a:ext cx="2286000" cy="2133600"/>
            <a:chOff x="336" y="1056"/>
            <a:chExt cx="1440" cy="1344"/>
          </a:xfrm>
        </p:grpSpPr>
        <p:sp>
          <p:nvSpPr>
            <p:cNvPr id="184336" name="Oval 16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7" name="Oval 17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8" name="Oval 18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0" name="Line 20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1" name="Line 21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2" name="Oval 22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2" name="Group 23"/>
          <p:cNvGrpSpPr>
            <a:grpSpLocks/>
          </p:cNvGrpSpPr>
          <p:nvPr/>
        </p:nvGrpSpPr>
        <p:grpSpPr bwMode="auto">
          <a:xfrm>
            <a:off x="1714500" y="2103438"/>
            <a:ext cx="2286000" cy="2133600"/>
            <a:chOff x="336" y="1056"/>
            <a:chExt cx="1440" cy="1344"/>
          </a:xfrm>
        </p:grpSpPr>
        <p:sp>
          <p:nvSpPr>
            <p:cNvPr id="184344" name="Oval 24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5" name="Oval 25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6" name="Oval 26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7" name="Oval 27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8" name="Line 28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49" name="Line 29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0" name="Oval 30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3" name="Group 31"/>
          <p:cNvGrpSpPr>
            <a:grpSpLocks/>
          </p:cNvGrpSpPr>
          <p:nvPr/>
        </p:nvGrpSpPr>
        <p:grpSpPr bwMode="auto">
          <a:xfrm>
            <a:off x="2781300" y="2101850"/>
            <a:ext cx="2286000" cy="2133600"/>
            <a:chOff x="336" y="1056"/>
            <a:chExt cx="1440" cy="1344"/>
          </a:xfrm>
        </p:grpSpPr>
        <p:sp>
          <p:nvSpPr>
            <p:cNvPr id="184352" name="Oval 32"/>
            <p:cNvSpPr>
              <a:spLocks noChangeArrowheads="1"/>
            </p:cNvSpPr>
            <p:nvPr/>
          </p:nvSpPr>
          <p:spPr bwMode="auto">
            <a:xfrm>
              <a:off x="1008" y="2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3" name="Oval 33"/>
            <p:cNvSpPr>
              <a:spLocks noChangeArrowheads="1"/>
            </p:cNvSpPr>
            <p:nvPr/>
          </p:nvSpPr>
          <p:spPr bwMode="auto">
            <a:xfrm>
              <a:off x="1008" y="105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4" name="Oval 34"/>
            <p:cNvSpPr>
              <a:spLocks noChangeArrowheads="1"/>
            </p:cNvSpPr>
            <p:nvPr/>
          </p:nvSpPr>
          <p:spPr bwMode="auto">
            <a:xfrm>
              <a:off x="1680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5" name="Oval 35"/>
            <p:cNvSpPr>
              <a:spLocks noChangeArrowheads="1"/>
            </p:cNvSpPr>
            <p:nvPr/>
          </p:nvSpPr>
          <p:spPr bwMode="auto">
            <a:xfrm>
              <a:off x="336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6" name="Line 36"/>
            <p:cNvSpPr>
              <a:spLocks noChangeShapeType="1"/>
            </p:cNvSpPr>
            <p:nvPr/>
          </p:nvSpPr>
          <p:spPr bwMode="auto">
            <a:xfrm>
              <a:off x="1056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7" name="Line 37"/>
            <p:cNvSpPr>
              <a:spLocks noChangeShapeType="1"/>
            </p:cNvSpPr>
            <p:nvPr/>
          </p:nvSpPr>
          <p:spPr bwMode="auto">
            <a:xfrm>
              <a:off x="432" y="1728"/>
              <a:ext cx="124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58" name="Oval 38"/>
            <p:cNvSpPr>
              <a:spLocks noChangeArrowheads="1"/>
            </p:cNvSpPr>
            <p:nvPr/>
          </p:nvSpPr>
          <p:spPr bwMode="auto">
            <a:xfrm>
              <a:off x="1008" y="1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4" name="Group 39"/>
          <p:cNvGrpSpPr>
            <a:grpSpLocks/>
          </p:cNvGrpSpPr>
          <p:nvPr/>
        </p:nvGrpSpPr>
        <p:grpSpPr bwMode="auto">
          <a:xfrm>
            <a:off x="3333750" y="2647950"/>
            <a:ext cx="1176338" cy="1063625"/>
            <a:chOff x="336" y="1056"/>
            <a:chExt cx="1440" cy="1344"/>
          </a:xfrm>
        </p:grpSpPr>
        <p:sp>
          <p:nvSpPr>
            <p:cNvPr id="184360" name="Oval 40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1" name="Oval 41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2" name="Oval 42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3" name="Oval 43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4" name="Line 44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5" name="Line 45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6" name="Oval 46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5" name="Group 47"/>
          <p:cNvGrpSpPr>
            <a:grpSpLocks/>
          </p:cNvGrpSpPr>
          <p:nvPr/>
        </p:nvGrpSpPr>
        <p:grpSpPr bwMode="auto">
          <a:xfrm>
            <a:off x="3332163" y="3151188"/>
            <a:ext cx="1176337" cy="1063625"/>
            <a:chOff x="336" y="1056"/>
            <a:chExt cx="1440" cy="1344"/>
          </a:xfrm>
        </p:grpSpPr>
        <p:sp>
          <p:nvSpPr>
            <p:cNvPr id="184368" name="Oval 48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69" name="Oval 49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0" name="Oval 50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1" name="Oval 51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2" name="Line 52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3" name="Line 53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4" name="Oval 54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6" name="Group 55"/>
          <p:cNvGrpSpPr>
            <a:grpSpLocks/>
          </p:cNvGrpSpPr>
          <p:nvPr/>
        </p:nvGrpSpPr>
        <p:grpSpPr bwMode="auto">
          <a:xfrm>
            <a:off x="3876675" y="3148013"/>
            <a:ext cx="1176338" cy="1063625"/>
            <a:chOff x="336" y="1056"/>
            <a:chExt cx="1440" cy="1344"/>
          </a:xfrm>
        </p:grpSpPr>
        <p:sp>
          <p:nvSpPr>
            <p:cNvPr id="184376" name="Oval 56"/>
            <p:cNvSpPr>
              <a:spLocks noChangeArrowheads="1"/>
            </p:cNvSpPr>
            <p:nvPr/>
          </p:nvSpPr>
          <p:spPr bwMode="auto">
            <a:xfrm>
              <a:off x="1008" y="2304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7" name="Oval 57"/>
            <p:cNvSpPr>
              <a:spLocks noChangeArrowheads="1"/>
            </p:cNvSpPr>
            <p:nvPr/>
          </p:nvSpPr>
          <p:spPr bwMode="auto">
            <a:xfrm>
              <a:off x="1008" y="1056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8" name="Oval 58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79" name="Oval 59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0" name="Line 60"/>
            <p:cNvSpPr>
              <a:spLocks noChangeShapeType="1"/>
            </p:cNvSpPr>
            <p:nvPr/>
          </p:nvSpPr>
          <p:spPr bwMode="auto">
            <a:xfrm>
              <a:off x="1057" y="1152"/>
              <a:ext cx="0" cy="115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1" name="Line 61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2" name="Oval 62"/>
            <p:cNvSpPr>
              <a:spLocks noChangeArrowheads="1"/>
            </p:cNvSpPr>
            <p:nvPr/>
          </p:nvSpPr>
          <p:spPr bwMode="auto">
            <a:xfrm>
              <a:off x="1008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33807" name="Group 63"/>
          <p:cNvGrpSpPr>
            <a:grpSpLocks/>
          </p:cNvGrpSpPr>
          <p:nvPr/>
        </p:nvGrpSpPr>
        <p:grpSpPr bwMode="auto">
          <a:xfrm>
            <a:off x="4241800" y="3463925"/>
            <a:ext cx="433388" cy="444500"/>
            <a:chOff x="336" y="1056"/>
            <a:chExt cx="1440" cy="1344"/>
          </a:xfrm>
        </p:grpSpPr>
        <p:sp>
          <p:nvSpPr>
            <p:cNvPr id="184384" name="Oval 64"/>
            <p:cNvSpPr>
              <a:spLocks noChangeArrowheads="1"/>
            </p:cNvSpPr>
            <p:nvPr/>
          </p:nvSpPr>
          <p:spPr bwMode="auto">
            <a:xfrm>
              <a:off x="1006" y="2304"/>
              <a:ext cx="100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5" name="Oval 65"/>
            <p:cNvSpPr>
              <a:spLocks noChangeArrowheads="1"/>
            </p:cNvSpPr>
            <p:nvPr/>
          </p:nvSpPr>
          <p:spPr bwMode="auto">
            <a:xfrm>
              <a:off x="1006" y="1056"/>
              <a:ext cx="100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6" name="Oval 66"/>
            <p:cNvSpPr>
              <a:spLocks noChangeArrowheads="1"/>
            </p:cNvSpPr>
            <p:nvPr/>
          </p:nvSpPr>
          <p:spPr bwMode="auto">
            <a:xfrm>
              <a:off x="1681" y="1680"/>
              <a:ext cx="95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7" name="Oval 67"/>
            <p:cNvSpPr>
              <a:spLocks noChangeArrowheads="1"/>
            </p:cNvSpPr>
            <p:nvPr/>
          </p:nvSpPr>
          <p:spPr bwMode="auto">
            <a:xfrm>
              <a:off x="336" y="1680"/>
              <a:ext cx="95" cy="96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8" name="Line 68"/>
            <p:cNvSpPr>
              <a:spLocks noChangeShapeType="1"/>
            </p:cNvSpPr>
            <p:nvPr/>
          </p:nvSpPr>
          <p:spPr bwMode="auto">
            <a:xfrm>
              <a:off x="1059" y="1152"/>
              <a:ext cx="0" cy="115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89" name="Line 69"/>
            <p:cNvSpPr>
              <a:spLocks noChangeShapeType="1"/>
            </p:cNvSpPr>
            <p:nvPr/>
          </p:nvSpPr>
          <p:spPr bwMode="auto">
            <a:xfrm>
              <a:off x="431" y="1728"/>
              <a:ext cx="1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4390" name="Oval 70"/>
            <p:cNvSpPr>
              <a:spLocks noChangeArrowheads="1"/>
            </p:cNvSpPr>
            <p:nvPr/>
          </p:nvSpPr>
          <p:spPr bwMode="auto">
            <a:xfrm>
              <a:off x="1006" y="1680"/>
              <a:ext cx="100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184391" name="Text Box 71"/>
          <p:cNvSpPr txBox="1">
            <a:spLocks noChangeArrowheads="1"/>
          </p:cNvSpPr>
          <p:nvPr/>
        </p:nvSpPr>
        <p:spPr bwMode="auto">
          <a:xfrm>
            <a:off x="2197100" y="5294313"/>
            <a:ext cx="534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none">
                <a:solidFill>
                  <a:srgbClr val="9900CC"/>
                </a:solidFill>
                <a:cs typeface="Arial" charset="0"/>
              </a:rPr>
              <a:t>Fixed pattern, never deteriorates: theoretically</a:t>
            </a:r>
            <a:r>
              <a:rPr lang="en-US" u="none">
                <a:cs typeface="Arial" charset="0"/>
              </a:rPr>
              <a:t> </a:t>
            </a:r>
            <a:r>
              <a:rPr lang="en-US" u="none">
                <a:solidFill>
                  <a:srgbClr val="A50021"/>
                </a:solidFill>
                <a:cs typeface="Arial" charset="0"/>
              </a:rPr>
              <a:t>convergent, but slow</a:t>
            </a:r>
            <a:endParaRPr lang="en-US" u="none">
              <a:solidFill>
                <a:srgbClr val="9900CC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95" y="277813"/>
            <a:ext cx="8712087" cy="608281"/>
          </a:xfrm>
        </p:spPr>
        <p:txBody>
          <a:bodyPr/>
          <a:lstStyle/>
          <a:p>
            <a:r>
              <a:rPr lang="en-US" sz="3600" dirty="0" smtClean="0"/>
              <a:t>Compass Search on </a:t>
            </a:r>
            <a:r>
              <a:rPr lang="en-US" sz="3600" dirty="0" err="1" smtClean="0"/>
              <a:t>Rosenbrock</a:t>
            </a:r>
            <a:endParaRPr lang="en-US" sz="3600" dirty="0"/>
          </a:p>
        </p:txBody>
      </p:sp>
      <p:pic>
        <p:nvPicPr>
          <p:cNvPr id="6" name="compass_new-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6970" y="1042170"/>
            <a:ext cx="763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Very slow because of badly aligned axis directions</a:t>
            </a:r>
            <a:endParaRPr lang="en-US" b="0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50" y="109519"/>
            <a:ext cx="8859750" cy="593513"/>
          </a:xfrm>
        </p:spPr>
        <p:txBody>
          <a:bodyPr/>
          <a:lstStyle/>
          <a:p>
            <a:r>
              <a:rPr lang="en-US" dirty="0" smtClean="0"/>
              <a:t>Random directions on </a:t>
            </a:r>
            <a:r>
              <a:rPr lang="en-US" dirty="0" err="1" smtClean="0"/>
              <a:t>Rosenbrock</a:t>
            </a:r>
            <a:endParaRPr lang="en-US" dirty="0"/>
          </a:p>
        </p:txBody>
      </p:sp>
      <p:pic>
        <p:nvPicPr>
          <p:cNvPr id="6" name="Compass_rand-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2986" y="1078081"/>
            <a:ext cx="859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Better progress, but very sensitive to step size choices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5527" y="764974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Polyak</a:t>
            </a:r>
            <a:r>
              <a:rPr lang="en-US" sz="1800" b="0" u="none" dirty="0" smtClean="0">
                <a:solidFill>
                  <a:srgbClr val="000000"/>
                </a:solidFill>
              </a:rPr>
              <a:t>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Yuditski</a:t>
            </a:r>
            <a:r>
              <a:rPr lang="en-US" sz="1800" b="0" u="none" dirty="0" smtClean="0">
                <a:solidFill>
                  <a:srgbClr val="000000"/>
                </a:solidFill>
              </a:rPr>
              <a:t>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Nesterov</a:t>
            </a:r>
            <a:r>
              <a:rPr lang="en-US" sz="1800" b="0" u="none" dirty="0" smtClean="0">
                <a:solidFill>
                  <a:srgbClr val="000000"/>
                </a:solidFill>
              </a:rPr>
              <a:t>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Lan</a:t>
            </a:r>
            <a:r>
              <a:rPr lang="en-US" sz="1800" b="0" u="none" dirty="0" smtClean="0">
                <a:solidFill>
                  <a:srgbClr val="000000"/>
                </a:solidFill>
              </a:rPr>
              <a:t>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Nemirovski</a:t>
            </a:r>
            <a:r>
              <a:rPr lang="en-US" sz="1800" b="0" u="none" dirty="0" smtClean="0">
                <a:solidFill>
                  <a:srgbClr val="000000"/>
                </a:solidFill>
              </a:rPr>
              <a:t>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Audet</a:t>
            </a:r>
            <a:r>
              <a:rPr lang="en-US" sz="1800" b="0" u="none" dirty="0" smtClean="0">
                <a:solidFill>
                  <a:srgbClr val="000000"/>
                </a:solidFill>
              </a:rPr>
              <a:t> &amp; Dennis,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etc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4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Model based trust region methods </a:t>
            </a: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1612900" y="35734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1612900" y="15922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2559050" y="20399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81025" y="301625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554038" y="16589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642938" y="20240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4219575" y="3556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07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12900" y="25828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1220" name="Oval 20"/>
          <p:cNvSpPr>
            <a:spLocks noChangeArrowheads="1"/>
          </p:cNvSpPr>
          <p:nvPr/>
        </p:nvSpPr>
        <p:spPr bwMode="auto">
          <a:xfrm>
            <a:off x="2474913" y="3221038"/>
            <a:ext cx="152400" cy="1524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0335" y="5553718"/>
            <a:ext cx="253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</a:rPr>
              <a:t>Powell, Conn, S.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Toint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Wild, etc.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4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Model based trust region methods</a:t>
            </a:r>
          </a:p>
        </p:txBody>
      </p:sp>
      <p:sp>
        <p:nvSpPr>
          <p:cNvPr id="185347" name="Oval 3"/>
          <p:cNvSpPr>
            <a:spLocks noChangeArrowheads="1"/>
          </p:cNvSpPr>
          <p:nvPr/>
        </p:nvSpPr>
        <p:spPr bwMode="auto">
          <a:xfrm>
            <a:off x="1612900" y="35734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1612900" y="15922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49" name="Oval 5"/>
          <p:cNvSpPr>
            <a:spLocks noChangeArrowheads="1"/>
          </p:cNvSpPr>
          <p:nvPr/>
        </p:nvSpPr>
        <p:spPr bwMode="auto">
          <a:xfrm>
            <a:off x="2559050" y="20399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0" name="Oval 6"/>
          <p:cNvSpPr>
            <a:spLocks noChangeArrowheads="1"/>
          </p:cNvSpPr>
          <p:nvPr/>
        </p:nvSpPr>
        <p:spPr bwMode="auto">
          <a:xfrm>
            <a:off x="581025" y="301625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554038" y="16589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4219575" y="3556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7" name="Oval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12900" y="25828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8" name="Oval 14"/>
          <p:cNvSpPr>
            <a:spLocks noChangeArrowheads="1"/>
          </p:cNvSpPr>
          <p:nvPr/>
        </p:nvSpPr>
        <p:spPr bwMode="auto">
          <a:xfrm>
            <a:off x="2474913" y="32210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59" name="Oval 15"/>
          <p:cNvSpPr>
            <a:spLocks noChangeArrowheads="1"/>
          </p:cNvSpPr>
          <p:nvPr/>
        </p:nvSpPr>
        <p:spPr bwMode="auto">
          <a:xfrm>
            <a:off x="1457325" y="22685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3552825" y="3548063"/>
            <a:ext cx="152400" cy="1524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335" y="5553718"/>
            <a:ext cx="253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</a:rPr>
              <a:t>Powell, Conn, S.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Toint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Wild, etc.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4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Model based trust region methods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1612900" y="35734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1612900" y="15922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2559050" y="20399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554038" y="16589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8" name="Oval 12"/>
          <p:cNvSpPr>
            <a:spLocks noChangeArrowheads="1"/>
          </p:cNvSpPr>
          <p:nvPr/>
        </p:nvSpPr>
        <p:spPr bwMode="auto">
          <a:xfrm>
            <a:off x="4219575" y="3556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29" name="Oval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12900" y="25828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30" name="Oval 14"/>
          <p:cNvSpPr>
            <a:spLocks noChangeArrowheads="1"/>
          </p:cNvSpPr>
          <p:nvPr/>
        </p:nvSpPr>
        <p:spPr bwMode="auto">
          <a:xfrm>
            <a:off x="2474913" y="32210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31" name="Oval 15"/>
          <p:cNvSpPr>
            <a:spLocks noChangeArrowheads="1"/>
          </p:cNvSpPr>
          <p:nvPr/>
        </p:nvSpPr>
        <p:spPr bwMode="auto">
          <a:xfrm>
            <a:off x="1457325" y="22685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32" name="Oval 16"/>
          <p:cNvSpPr>
            <a:spLocks noChangeArrowheads="1"/>
          </p:cNvSpPr>
          <p:nvPr/>
        </p:nvSpPr>
        <p:spPr bwMode="auto">
          <a:xfrm>
            <a:off x="3552825" y="3548063"/>
            <a:ext cx="152400" cy="1524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8433" name="Oval 17"/>
          <p:cNvSpPr>
            <a:spLocks noChangeArrowheads="1"/>
          </p:cNvSpPr>
          <p:nvPr/>
        </p:nvSpPr>
        <p:spPr bwMode="auto">
          <a:xfrm>
            <a:off x="2492375" y="2600325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335" y="5553718"/>
            <a:ext cx="253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</a:rPr>
              <a:t>Powell, Conn, S. </a:t>
            </a:r>
            <a:r>
              <a:rPr lang="en-US" sz="1800" b="0" u="none" dirty="0" err="1" smtClean="0">
                <a:solidFill>
                  <a:srgbClr val="000000"/>
                </a:solidFill>
              </a:rPr>
              <a:t>Toint</a:t>
            </a:r>
            <a:r>
              <a:rPr lang="en-US" sz="1800" b="0" u="none" dirty="0" smtClean="0">
                <a:solidFill>
                  <a:srgbClr val="000000"/>
                </a:solidFill>
              </a:rPr>
              <a:t>, Vicente, Wild, etc.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46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Model Based trust region methods</a:t>
            </a:r>
          </a:p>
        </p:txBody>
      </p:sp>
      <p:sp>
        <p:nvSpPr>
          <p:cNvPr id="189443" name="Oval 3"/>
          <p:cNvSpPr>
            <a:spLocks noChangeArrowheads="1"/>
          </p:cNvSpPr>
          <p:nvPr/>
        </p:nvSpPr>
        <p:spPr bwMode="auto">
          <a:xfrm>
            <a:off x="1612900" y="35734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49" name="Oval 9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4219575" y="3556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3" name="Oval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612900" y="2582863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4" name="Oval 14"/>
          <p:cNvSpPr>
            <a:spLocks noChangeArrowheads="1"/>
          </p:cNvSpPr>
          <p:nvPr/>
        </p:nvSpPr>
        <p:spPr bwMode="auto">
          <a:xfrm>
            <a:off x="2474913" y="322103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1457325" y="2268538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6" name="Oval 16"/>
          <p:cNvSpPr>
            <a:spLocks noChangeArrowheads="1"/>
          </p:cNvSpPr>
          <p:nvPr/>
        </p:nvSpPr>
        <p:spPr bwMode="auto">
          <a:xfrm>
            <a:off x="3552825" y="3548063"/>
            <a:ext cx="152400" cy="1524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2500313" y="2608263"/>
            <a:ext cx="2238375" cy="2009775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8" name="Oval 18"/>
          <p:cNvSpPr>
            <a:spLocks noChangeArrowheads="1"/>
          </p:cNvSpPr>
          <p:nvPr/>
        </p:nvSpPr>
        <p:spPr bwMode="auto">
          <a:xfrm>
            <a:off x="4175125" y="271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59" name="Oval 19"/>
          <p:cNvSpPr>
            <a:spLocks noChangeArrowheads="1"/>
          </p:cNvSpPr>
          <p:nvPr/>
        </p:nvSpPr>
        <p:spPr bwMode="auto">
          <a:xfrm>
            <a:off x="3146425" y="447198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965200" y="5241925"/>
            <a:ext cx="7059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none">
                <a:solidFill>
                  <a:srgbClr val="9900CC"/>
                </a:solidFill>
                <a:cs typeface="Arial" charset="0"/>
              </a:rPr>
              <a:t>Exploits curvature, flexible efficient steps, uses second order models.</a:t>
            </a:r>
            <a:endParaRPr lang="en-US" u="none">
              <a:solidFill>
                <a:srgbClr val="A50021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order model based TR method on </a:t>
            </a:r>
            <a:r>
              <a:rPr lang="en-US" dirty="0" err="1" smtClean="0"/>
              <a:t>Rosenbrock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pic>
        <p:nvPicPr>
          <p:cNvPr id="7" name="dfo_ne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5288" y="1600200"/>
            <a:ext cx="5811837" cy="4525963"/>
          </a:xfrm>
        </p:spPr>
      </p:pic>
    </p:spTree>
    <p:extLst>
      <p:ext uri="{BB962C8B-B14F-4D97-AF65-F5344CB8AC3E}">
        <p14:creationId xmlns:p14="http://schemas.microsoft.com/office/powerpoint/2010/main" val="40370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Building and </a:t>
            </a:r>
            <a:r>
              <a:rPr lang="en-US" dirty="0" smtClean="0">
                <a:solidFill>
                  <a:srgbClr val="000090"/>
                </a:solidFill>
              </a:rPr>
              <a:t>using </a:t>
            </a:r>
            <a:r>
              <a:rPr lang="en-US" dirty="0" smtClean="0">
                <a:solidFill>
                  <a:srgbClr val="000090"/>
                </a:solidFill>
              </a:rPr>
              <a:t>models </a:t>
            </a:r>
            <a:r>
              <a:rPr lang="en-US" dirty="0" smtClean="0">
                <a:solidFill>
                  <a:srgbClr val="000090"/>
                </a:solidFill>
              </a:rPr>
              <a:t>is a good idea.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Randomness may offer speed up.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Can we combine randomization and models successfully and what would we gain?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1355"/>
          </a:xfrm>
        </p:spPr>
        <p:txBody>
          <a:bodyPr/>
          <a:lstStyle/>
          <a:p>
            <a:r>
              <a:rPr lang="en-US" dirty="0" smtClean="0"/>
              <a:t>Black box function 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006758" y="3211915"/>
            <a:ext cx="2502520" cy="15499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4306" y="1661980"/>
            <a:ext cx="4519475" cy="584776"/>
          </a:xfrm>
          <a:prstGeom prst="rect">
            <a:avLst/>
          </a:prstGeom>
          <a:noFill/>
          <a:ln w="28575" cmpd="sng">
            <a:solidFill>
              <a:srgbClr val="4A655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 x=(x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1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</a:t>
            </a:r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2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</a:t>
            </a:r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3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,…,</a:t>
            </a:r>
            <a:r>
              <a:rPr lang="en-US" sz="3200" b="0" i="1" u="none" dirty="0" err="1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err="1" smtClean="0">
                <a:solidFill>
                  <a:srgbClr val="800000"/>
                </a:solidFill>
                <a:latin typeface="Ayuthaya"/>
                <a:cs typeface="Ayuthaya"/>
              </a:rPr>
              <a:t>n</a:t>
            </a:r>
            <a:r>
              <a:rPr lang="en-US" sz="3200" i="1" u="none" dirty="0">
                <a:solidFill>
                  <a:srgbClr val="800000"/>
                </a:solidFill>
                <a:latin typeface="Ayuthaya"/>
                <a:cs typeface="Ayuthaya"/>
              </a:rPr>
              <a:t>)</a:t>
            </a:r>
            <a:endParaRPr lang="en-US" sz="3200" i="1" u="none" baseline="-250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959209" y="2315567"/>
            <a:ext cx="504240" cy="840328"/>
          </a:xfrm>
          <a:prstGeom prst="downArrow">
            <a:avLst/>
          </a:prstGeom>
          <a:solidFill>
            <a:srgbClr val="71967A"/>
          </a:solidFill>
          <a:ln w="9525" cap="flat" cmpd="sng" algn="ctr">
            <a:solidFill>
              <a:srgbClr val="4A65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959209" y="4929918"/>
            <a:ext cx="578941" cy="634914"/>
          </a:xfrm>
          <a:prstGeom prst="downArrow">
            <a:avLst/>
          </a:prstGeom>
          <a:solidFill>
            <a:srgbClr val="71967A"/>
          </a:solidFill>
          <a:ln w="9525" cap="flat" cmpd="sng" algn="ctr">
            <a:solidFill>
              <a:srgbClr val="4A65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2056" y="3697438"/>
            <a:ext cx="280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u="none" dirty="0" smtClean="0">
                <a:latin typeface="Ayuthaya"/>
                <a:cs typeface="Ayuthaya"/>
              </a:rPr>
              <a:t> </a:t>
            </a:r>
            <a:r>
              <a:rPr lang="en-US" b="0" i="1" u="none" dirty="0" smtClean="0">
                <a:latin typeface="Ayuthaya"/>
                <a:cs typeface="Ayuthaya"/>
              </a:rPr>
              <a:t>v=f(</a:t>
            </a:r>
            <a:r>
              <a:rPr lang="en-US" b="0" u="none" dirty="0" smtClean="0">
                <a:latin typeface="Arial"/>
                <a:cs typeface="Ayuthaya"/>
              </a:rPr>
              <a:t>x</a:t>
            </a:r>
            <a:r>
              <a:rPr lang="en-US" b="0" i="1" u="none" baseline="-25000" dirty="0" smtClean="0">
                <a:latin typeface="Ayuthaya"/>
                <a:cs typeface="Ayuthaya"/>
              </a:rPr>
              <a:t>1</a:t>
            </a:r>
            <a:r>
              <a:rPr lang="en-US" b="0" i="1" u="none" dirty="0" smtClean="0">
                <a:latin typeface="Ayuthaya"/>
                <a:cs typeface="Ayuthaya"/>
              </a:rPr>
              <a:t>,…,</a:t>
            </a:r>
            <a:r>
              <a:rPr lang="en-US" b="0" u="none" dirty="0" err="1" smtClean="0">
                <a:latin typeface="Arial"/>
                <a:cs typeface="Ayuthaya"/>
              </a:rPr>
              <a:t>x</a:t>
            </a:r>
            <a:r>
              <a:rPr lang="en-US" b="0" i="1" u="none" baseline="-25000" dirty="0" err="1" smtClean="0">
                <a:latin typeface="Ayuthaya"/>
                <a:cs typeface="Ayuthaya"/>
              </a:rPr>
              <a:t>n</a:t>
            </a:r>
            <a:r>
              <a:rPr lang="en-US" b="0" i="1" u="none" dirty="0" smtClean="0">
                <a:latin typeface="Ayuthaya"/>
                <a:cs typeface="Ayuthaya"/>
              </a:rPr>
              <a:t>)</a:t>
            </a:r>
            <a:endParaRPr lang="en-US" b="0" i="1" u="none" dirty="0">
              <a:latin typeface="Ayuthaya"/>
              <a:cs typeface="Ayuthay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6561" y="5658200"/>
            <a:ext cx="541590" cy="584776"/>
          </a:xfrm>
          <a:prstGeom prst="rect">
            <a:avLst/>
          </a:prstGeom>
          <a:noFill/>
          <a:ln w="28575" cmpd="sng">
            <a:solidFill>
              <a:srgbClr val="4A655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i="1" u="none" dirty="0">
                <a:solidFill>
                  <a:srgbClr val="800000"/>
                </a:solidFill>
                <a:latin typeface="Ayuthaya"/>
                <a:cs typeface="Ayuthaya"/>
              </a:rPr>
              <a:t>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7330" y="3335291"/>
            <a:ext cx="237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90"/>
                </a:solidFill>
              </a:rPr>
              <a:t>All we can do is “sample” the function values  at some sample points</a:t>
            </a:r>
            <a:endParaRPr lang="en-US" sz="1800" b="0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Polynomial models 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849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Linear Interpolation</a:t>
            </a:r>
            <a:r>
              <a:rPr lang="en-US" dirty="0" smtClean="0"/>
              <a:t> 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714" y="982663"/>
            <a:ext cx="8825949" cy="52478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808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Good vs. bad linear Interpolation</a:t>
            </a:r>
            <a:r>
              <a:rPr lang="en-US" dirty="0" smtClean="0"/>
              <a:t> 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580" y="1533446"/>
            <a:ext cx="4002157" cy="1457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2351" y="2019535"/>
            <a:ext cx="85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If 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389" y="2019532"/>
            <a:ext cx="339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          is nonsingular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7646" y="3365294"/>
            <a:ext cx="530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 then linear model exists for any </a:t>
            </a:r>
            <a:r>
              <a:rPr lang="en-US" b="0" i="1" u="none" dirty="0" smtClean="0">
                <a:solidFill>
                  <a:srgbClr val="000090"/>
                </a:solidFill>
              </a:rPr>
              <a:t>f(x)</a:t>
            </a:r>
            <a:endParaRPr lang="en-US" b="0" i="1" u="none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259" y="4666346"/>
            <a:ext cx="625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800000"/>
                </a:solidFill>
              </a:rPr>
              <a:t>Better conditioned M =&gt; better models</a:t>
            </a:r>
            <a:endParaRPr lang="en-US" b="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5138" y="285750"/>
            <a:ext cx="8229600" cy="585788"/>
          </a:xfrm>
        </p:spPr>
        <p:txBody>
          <a:bodyPr/>
          <a:lstStyle/>
          <a:p>
            <a:pPr marL="762000" indent="-762000">
              <a:defRPr/>
            </a:pPr>
            <a:r>
              <a:rPr lang="en-US" sz="2800" dirty="0" smtClean="0"/>
              <a:t>Examples of sample sets for linear interpolation</a:t>
            </a:r>
            <a:endParaRPr lang="en-US" sz="2800" dirty="0"/>
          </a:p>
        </p:txBody>
      </p:sp>
      <p:pic>
        <p:nvPicPr>
          <p:cNvPr id="2129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99" y="1600200"/>
            <a:ext cx="2906001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299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99" y="1600200"/>
            <a:ext cx="2906001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299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0" y="4293607"/>
            <a:ext cx="2908111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6925" y="1187946"/>
            <a:ext cx="238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rgbClr val="A50021"/>
                </a:solidFill>
              </a:rPr>
              <a:t>Badly poised set</a:t>
            </a:r>
            <a:endParaRPr lang="en-US" sz="1600" u="none" dirty="0">
              <a:solidFill>
                <a:srgbClr val="A500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0776" y="1094563"/>
            <a:ext cx="303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>
                <a:solidFill>
                  <a:srgbClr val="A50021"/>
                </a:solidFill>
              </a:rPr>
              <a:t>Finite difference sample set</a:t>
            </a:r>
            <a:endParaRPr lang="en-US" sz="1600" u="none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3627" y="5161421"/>
            <a:ext cx="218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solidFill>
                  <a:srgbClr val="A50021"/>
                </a:solidFill>
              </a:rPr>
              <a:t>Random sample set</a:t>
            </a:r>
            <a:endParaRPr lang="en-US" sz="1400" u="none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Polynomial Interpolation</a:t>
            </a:r>
            <a:r>
              <a:rPr lang="en-US" smtClean="0"/>
              <a:t> 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199" y="982664"/>
            <a:ext cx="8611525" cy="48923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985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4150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Specifically for quadratic interpolation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01" y="1081615"/>
            <a:ext cx="8552558" cy="469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569" y="4525769"/>
            <a:ext cx="3112920" cy="1466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8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59" y="4452773"/>
            <a:ext cx="5457915" cy="139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1608138" y="3827463"/>
            <a:ext cx="270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>
                <a:solidFill>
                  <a:srgbClr val="9900CC"/>
                </a:solidFill>
                <a:cs typeface="Arial" charset="0"/>
              </a:rPr>
              <a:t>Interpolation model: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69" y="1851025"/>
            <a:ext cx="8740991" cy="10803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465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5138" y="285750"/>
            <a:ext cx="8229600" cy="585788"/>
          </a:xfrm>
        </p:spPr>
        <p:txBody>
          <a:bodyPr/>
          <a:lstStyle/>
          <a:p>
            <a:pPr marL="762000" indent="-762000">
              <a:defRPr/>
            </a:pPr>
            <a:r>
              <a:rPr lang="en-US" sz="2800"/>
              <a:t>Sample sets and models for f(x)=cos(x)+sin(y)</a:t>
            </a:r>
          </a:p>
        </p:txBody>
      </p:sp>
      <p:pic>
        <p:nvPicPr>
          <p:cNvPr id="212995" name="Picture 3" descr="bad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2996" name="Picture 4" descr="badsamples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2997" name="Picture 5" descr="notsogoods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2998" name="Picture 6" descr="notsogoodmod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5138" y="285750"/>
            <a:ext cx="8229600" cy="585788"/>
          </a:xfrm>
        </p:spPr>
        <p:txBody>
          <a:bodyPr/>
          <a:lstStyle/>
          <a:p>
            <a:pPr marL="762000" indent="-762000">
              <a:defRPr/>
            </a:pPr>
            <a:r>
              <a:rPr lang="en-US" sz="2800"/>
              <a:t>Sample sets and models for f(x)=cos(x)+sin(y)</a:t>
            </a:r>
          </a:p>
        </p:txBody>
      </p:sp>
      <p:pic>
        <p:nvPicPr>
          <p:cNvPr id="215043" name="Picture 3" descr="badquadset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44" name="Picture 4" descr="badquad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45" name="Picture 5" descr="notsobadquads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5046" name="Picture 6" descr="notsobadquadmod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5138" y="285750"/>
            <a:ext cx="8229600" cy="585788"/>
          </a:xfrm>
        </p:spPr>
        <p:txBody>
          <a:bodyPr/>
          <a:lstStyle/>
          <a:p>
            <a:pPr marL="762000" indent="-762000">
              <a:defRPr/>
            </a:pPr>
            <a:r>
              <a:rPr lang="en-US" sz="2800"/>
              <a:t>Sample sets and models for f(x)=cos(x)+sin(y)</a:t>
            </a:r>
          </a:p>
        </p:txBody>
      </p:sp>
      <p:pic>
        <p:nvPicPr>
          <p:cNvPr id="214019" name="Picture 3" descr="rands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4020" name="Picture 4" descr="rand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4021" name="Picture 5" descr="set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4022" name="Picture 6" descr="goodmod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5160963" y="1050925"/>
            <a:ext cx="2568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0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5365750" y="1174750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3113"/>
            <a:ext cx="8229600" cy="8543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Example that shows that we need to maintain the quality of the sample set </a:t>
            </a:r>
            <a:endParaRPr lang="en-US" sz="3200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938" y="1474789"/>
            <a:ext cx="8076870" cy="961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CA8A4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3113" name="Picture 9" descr="nogeom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687638"/>
            <a:ext cx="5524500" cy="34083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Sampling the black box function</a:t>
            </a: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380336" y="3809575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44210" y="2998107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1200" y="4129674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97645" y="3823090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745126" y="3210515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546219" y="4373277"/>
            <a:ext cx="118770" cy="134126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2030" y="2983402"/>
            <a:ext cx="188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90"/>
                </a:solidFill>
              </a:rPr>
              <a:t>Sample points</a:t>
            </a:r>
            <a:endParaRPr lang="en-US" sz="1800" b="0" u="none" dirty="0">
              <a:solidFill>
                <a:srgbClr val="00009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7221867" y="3411788"/>
            <a:ext cx="566120" cy="413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6609844" y="3396489"/>
            <a:ext cx="1162843" cy="4283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713664" y="5339524"/>
            <a:ext cx="55235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How to choose and to use the sample points and the functions values defines different DFO methods </a:t>
            </a:r>
            <a:endParaRPr lang="en-US" b="0" u="none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 dirty="0" smtClean="0"/>
          </a:p>
        </p:txBody>
      </p:sp>
      <p:pic>
        <p:nvPicPr>
          <p:cNvPr id="45059" name="Picture 4" descr="example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43322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example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8125"/>
            <a:ext cx="42989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example1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575"/>
            <a:ext cx="42783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example1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457450"/>
            <a:ext cx="43275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example1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424021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 descr="example1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33900"/>
            <a:ext cx="4305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 dirty="0" smtClean="0"/>
          </a:p>
        </p:txBody>
      </p:sp>
      <p:pic>
        <p:nvPicPr>
          <p:cNvPr id="46083" name="Picture 4" descr="example1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4419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example1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598488"/>
            <a:ext cx="43211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example1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475"/>
            <a:ext cx="43672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example1_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560638"/>
            <a:ext cx="43291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 descr="example1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464050"/>
            <a:ext cx="50006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5882"/>
          </a:xfrm>
        </p:spPr>
        <p:txBody>
          <a:bodyPr/>
          <a:lstStyle/>
          <a:p>
            <a:r>
              <a:rPr lang="en-US" dirty="0" smtClean="0"/>
              <a:t>Observations: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870"/>
            <a:ext cx="8493630" cy="4744293"/>
          </a:xfrm>
        </p:spPr>
        <p:txBody>
          <a:bodyPr/>
          <a:lstStyle/>
          <a:p>
            <a:r>
              <a:rPr lang="en-US" sz="2800" dirty="0" smtClean="0">
                <a:solidFill>
                  <a:srgbClr val="003366"/>
                </a:solidFill>
              </a:rPr>
              <a:t>Building and maintaining good models is needed.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But</a:t>
            </a:r>
            <a:r>
              <a:rPr lang="en-US" sz="2800" dirty="0" smtClean="0">
                <a:solidFill>
                  <a:srgbClr val="003366"/>
                </a:solidFill>
              </a:rPr>
              <a:t> it requires computational and implementation effort and many function evaluations.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Random sample sets </a:t>
            </a:r>
            <a:r>
              <a:rPr lang="en-US" sz="2800" dirty="0" smtClean="0">
                <a:solidFill>
                  <a:srgbClr val="003366"/>
                </a:solidFill>
              </a:rPr>
              <a:t>usually produce good models, the only effort required is computing the function values.</a:t>
            </a:r>
          </a:p>
          <a:p>
            <a:r>
              <a:rPr lang="en-US" sz="2800" dirty="0" smtClean="0">
                <a:solidFill>
                  <a:srgbClr val="003366"/>
                </a:solidFill>
              </a:rPr>
              <a:t>This can be done in parallel and </a:t>
            </a:r>
            <a:r>
              <a:rPr lang="en-US" sz="2800" dirty="0" smtClean="0">
                <a:solidFill>
                  <a:srgbClr val="800000"/>
                </a:solidFill>
              </a:rPr>
              <a:t>random sample sets can produce good models with fewer points.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104" y="5452787"/>
            <a:ext cx="181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none" dirty="0" smtClean="0">
                <a:solidFill>
                  <a:srgbClr val="800000"/>
                </a:solidFill>
              </a:rPr>
              <a:t>How?</a:t>
            </a:r>
            <a:endParaRPr lang="en-US" sz="360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2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1297"/>
          </a:xfrm>
        </p:spPr>
        <p:txBody>
          <a:bodyPr/>
          <a:lstStyle/>
          <a:p>
            <a:r>
              <a:rPr lang="en-US" dirty="0" smtClean="0"/>
              <a:t>“sparse” black box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006758" y="3211915"/>
            <a:ext cx="2502520" cy="15499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4306" y="1661980"/>
            <a:ext cx="4519475" cy="584776"/>
          </a:xfrm>
          <a:prstGeom prst="rect">
            <a:avLst/>
          </a:prstGeom>
          <a:noFill/>
          <a:ln w="28575" cmpd="sng">
            <a:solidFill>
              <a:srgbClr val="4A655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 x=(x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1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</a:t>
            </a:r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2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</a:t>
            </a:r>
            <a:r>
              <a:rPr lang="en-US" sz="3200" b="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smtClean="0">
                <a:solidFill>
                  <a:srgbClr val="800000"/>
                </a:solidFill>
                <a:latin typeface="Ayuthaya"/>
                <a:cs typeface="Ayuthaya"/>
              </a:rPr>
              <a:t>3</a:t>
            </a:r>
            <a:r>
              <a:rPr lang="en-US" sz="3200" i="1" u="none" dirty="0" smtClean="0">
                <a:solidFill>
                  <a:srgbClr val="800000"/>
                </a:solidFill>
                <a:latin typeface="Ayuthaya"/>
                <a:cs typeface="Ayuthaya"/>
              </a:rPr>
              <a:t>,…,</a:t>
            </a:r>
            <a:r>
              <a:rPr lang="en-US" sz="3200" b="0" i="1" u="none" dirty="0" err="1" smtClean="0">
                <a:solidFill>
                  <a:srgbClr val="800000"/>
                </a:solidFill>
                <a:latin typeface="Ayuthaya"/>
                <a:cs typeface="Ayuthaya"/>
              </a:rPr>
              <a:t>x</a:t>
            </a:r>
            <a:r>
              <a:rPr lang="en-US" sz="3200" i="1" u="none" baseline="-25000" dirty="0" err="1" smtClean="0">
                <a:solidFill>
                  <a:srgbClr val="800000"/>
                </a:solidFill>
                <a:latin typeface="Ayuthaya"/>
                <a:cs typeface="Ayuthaya"/>
              </a:rPr>
              <a:t>n</a:t>
            </a:r>
            <a:r>
              <a:rPr lang="en-US" sz="3200" i="1" u="none" dirty="0">
                <a:solidFill>
                  <a:srgbClr val="800000"/>
                </a:solidFill>
                <a:latin typeface="Ayuthaya"/>
                <a:cs typeface="Ayuthaya"/>
              </a:rPr>
              <a:t>)</a:t>
            </a:r>
            <a:endParaRPr lang="en-US" sz="3200" i="1" u="none" baseline="-25000" dirty="0">
              <a:solidFill>
                <a:srgbClr val="800000"/>
              </a:solidFill>
              <a:latin typeface="Ayuthaya"/>
              <a:cs typeface="Ayuthaya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959209" y="2315567"/>
            <a:ext cx="504240" cy="840328"/>
          </a:xfrm>
          <a:prstGeom prst="downArrow">
            <a:avLst/>
          </a:prstGeom>
          <a:solidFill>
            <a:srgbClr val="71967A"/>
          </a:solidFill>
          <a:ln w="9525" cap="flat" cmpd="sng" algn="ctr">
            <a:solidFill>
              <a:srgbClr val="4A65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959209" y="4929918"/>
            <a:ext cx="578941" cy="634914"/>
          </a:xfrm>
          <a:prstGeom prst="downArrow">
            <a:avLst/>
          </a:prstGeom>
          <a:solidFill>
            <a:srgbClr val="71967A"/>
          </a:solidFill>
          <a:ln w="9525" cap="flat" cmpd="sng" algn="ctr">
            <a:solidFill>
              <a:srgbClr val="4A655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2056" y="3697438"/>
            <a:ext cx="2801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u="none" dirty="0" smtClean="0">
                <a:latin typeface="Ayuthaya"/>
                <a:cs typeface="Ayuthaya"/>
              </a:rPr>
              <a:t>   </a:t>
            </a:r>
            <a:r>
              <a:rPr lang="en-US" b="0" i="1" u="none" dirty="0" smtClean="0">
                <a:latin typeface="Ayuthaya"/>
                <a:cs typeface="Ayuthaya"/>
              </a:rPr>
              <a:t>v=f(</a:t>
            </a:r>
            <a:r>
              <a:rPr lang="en-US" b="0" u="none" dirty="0" err="1" smtClean="0">
                <a:latin typeface="Arial"/>
                <a:cs typeface="Ayuthaya"/>
              </a:rPr>
              <a:t>x</a:t>
            </a:r>
            <a:r>
              <a:rPr lang="en-US" b="0" u="none" baseline="-25000" dirty="0" err="1">
                <a:latin typeface="Arial"/>
                <a:cs typeface="Ayuthaya"/>
              </a:rPr>
              <a:t>S</a:t>
            </a:r>
            <a:r>
              <a:rPr lang="en-US" b="0" i="1" u="none" dirty="0" smtClean="0">
                <a:latin typeface="Ayuthaya"/>
                <a:cs typeface="Ayuthaya"/>
              </a:rPr>
              <a:t>) </a:t>
            </a:r>
            <a:endParaRPr lang="en-US" b="0" i="1" u="none" dirty="0" smtClean="0">
              <a:latin typeface="Ayuthaya"/>
              <a:cs typeface="Ayuthaya"/>
            </a:endParaRPr>
          </a:p>
          <a:p>
            <a:r>
              <a:rPr lang="en-US" b="0" i="1" u="none" dirty="0">
                <a:latin typeface="Ayuthaya"/>
                <a:cs typeface="Ayuthaya"/>
              </a:rPr>
              <a:t> </a:t>
            </a:r>
            <a:r>
              <a:rPr lang="en-US" b="0" i="1" u="none" dirty="0" smtClean="0">
                <a:latin typeface="Ayuthaya"/>
                <a:cs typeface="Ayuthaya"/>
              </a:rPr>
              <a:t> </a:t>
            </a:r>
            <a:r>
              <a:rPr lang="en-US" b="0" i="1" u="none" dirty="0" smtClean="0">
                <a:latin typeface="Ayuthaya"/>
                <a:cs typeface="Ayuthaya"/>
              </a:rPr>
              <a:t>S</a:t>
            </a:r>
            <a:r>
              <a:rPr lang="en-US" b="0" i="1" u="none" dirty="0" smtClean="0">
                <a:latin typeface="cmsy10"/>
                <a:ea typeface="cmsy10"/>
                <a:cs typeface="cmsy10"/>
              </a:rPr>
              <a:t>½</a:t>
            </a:r>
            <a:r>
              <a:rPr lang="en-US" b="0" i="1" u="none" dirty="0" smtClean="0">
                <a:latin typeface="Ayuthaya"/>
                <a:cs typeface="Ayuthaya"/>
              </a:rPr>
              <a:t>{1..n}</a:t>
            </a:r>
            <a:endParaRPr lang="en-US" b="0" i="1" u="none" dirty="0">
              <a:latin typeface="Ayuthaya"/>
              <a:cs typeface="Ayuthay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6561" y="5658200"/>
            <a:ext cx="541590" cy="584776"/>
          </a:xfrm>
          <a:prstGeom prst="rect">
            <a:avLst/>
          </a:prstGeom>
          <a:noFill/>
          <a:ln w="28575" cmpd="sng">
            <a:solidFill>
              <a:srgbClr val="4A655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i="1" u="none" dirty="0">
                <a:solidFill>
                  <a:srgbClr val="800000"/>
                </a:solidFill>
                <a:latin typeface="Ayuthaya"/>
                <a:cs typeface="Ayuthaya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236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Sparse linear Interpolation</a:t>
            </a:r>
            <a:r>
              <a:rPr lang="en-US" dirty="0" smtClean="0"/>
              <a:t> 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44" y="1113380"/>
            <a:ext cx="7880913" cy="3629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96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Sparse linear Interpolation</a:t>
            </a:r>
            <a:r>
              <a:rPr lang="en-US" dirty="0" smtClean="0"/>
              <a:t> </a:t>
            </a: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30" y="2364880"/>
            <a:ext cx="7592866" cy="176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0398" y="1045740"/>
            <a:ext cx="6045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u="none" dirty="0">
                <a:solidFill>
                  <a:srgbClr val="000090"/>
                </a:solidFill>
              </a:rPr>
              <a:t>We have an </a:t>
            </a:r>
            <a:r>
              <a:rPr lang="en-US" b="0" u="none" dirty="0" smtClean="0">
                <a:solidFill>
                  <a:srgbClr val="800000"/>
                </a:solidFill>
              </a:rPr>
              <a:t>(underdetermined) </a:t>
            </a:r>
            <a:r>
              <a:rPr lang="en-US" b="0" u="none" dirty="0">
                <a:solidFill>
                  <a:srgbClr val="000090"/>
                </a:solidFill>
              </a:rPr>
              <a:t>system of </a:t>
            </a:r>
            <a:endParaRPr lang="en-US" b="0" u="none" dirty="0" smtClean="0">
              <a:solidFill>
                <a:srgbClr val="000090"/>
              </a:solidFill>
            </a:endParaRPr>
          </a:p>
          <a:p>
            <a:r>
              <a:rPr lang="en-US" b="0" u="none" dirty="0" smtClean="0">
                <a:solidFill>
                  <a:srgbClr val="000090"/>
                </a:solidFill>
              </a:rPr>
              <a:t>linear equations </a:t>
            </a:r>
            <a:r>
              <a:rPr lang="en-US" b="0" u="none" dirty="0" smtClean="0">
                <a:solidFill>
                  <a:srgbClr val="800000"/>
                </a:solidFill>
              </a:rPr>
              <a:t>with </a:t>
            </a:r>
            <a:r>
              <a:rPr lang="en-US" b="0" u="none" dirty="0">
                <a:solidFill>
                  <a:srgbClr val="800000"/>
                </a:solidFill>
              </a:rPr>
              <a:t>a sparse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749" y="4799199"/>
            <a:ext cx="752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>
                <a:solidFill>
                  <a:srgbClr val="000090"/>
                </a:solidFill>
              </a:rPr>
              <a:t>C</a:t>
            </a:r>
            <a:r>
              <a:rPr lang="en-US" b="0" u="none" dirty="0" smtClean="0">
                <a:solidFill>
                  <a:srgbClr val="000090"/>
                </a:solidFill>
              </a:rPr>
              <a:t>an we find </a:t>
            </a:r>
            <a:r>
              <a:rPr lang="en-US" b="0" u="none" dirty="0" smtClean="0">
                <a:solidFill>
                  <a:srgbClr val="800000"/>
                </a:solidFill>
              </a:rPr>
              <a:t>correct sparse </a:t>
            </a:r>
            <a:r>
              <a:rPr lang="en-US" b="0" u="none" dirty="0" smtClean="0">
                <a:solidFill>
                  <a:srgbClr val="8000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b="0" u="none" dirty="0" smtClean="0">
                <a:solidFill>
                  <a:srgbClr val="800000"/>
                </a:solidFill>
              </a:rPr>
              <a:t> </a:t>
            </a:r>
            <a:r>
              <a:rPr lang="en-US" b="0" u="none" dirty="0" smtClean="0">
                <a:solidFill>
                  <a:srgbClr val="000090"/>
                </a:solidFill>
              </a:rPr>
              <a:t> using less than n+1 sample points in Y?</a:t>
            </a:r>
            <a:endParaRPr lang="en-US" b="0" i="1" u="none" dirty="0">
              <a:solidFill>
                <a:srgbClr val="000090"/>
              </a:solidFill>
              <a:latin typeface="+mn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443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99" y="280108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Using celebrated compressed sensing results  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Candes&amp;Tao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Donoho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) </a:t>
            </a:r>
            <a:endParaRPr lang="en-US" dirty="0" smtClean="0">
              <a:solidFill>
                <a:srgbClr val="9999FF"/>
              </a:solidFill>
              <a:latin typeface="+mn-lt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466" y="2009728"/>
            <a:ext cx="4717835" cy="4552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1586" y="2846193"/>
            <a:ext cx="4332067" cy="16515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7888" y="3379981"/>
            <a:ext cx="204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u="none" dirty="0" smtClean="0">
                <a:solidFill>
                  <a:srgbClr val="000090"/>
                </a:solidFill>
              </a:rPr>
              <a:t>has</a:t>
            </a:r>
            <a:r>
              <a:rPr lang="en-US" sz="2800" u="none" dirty="0" smtClean="0">
                <a:solidFill>
                  <a:srgbClr val="800000"/>
                </a:solidFill>
              </a:rPr>
              <a:t> RIP</a:t>
            </a:r>
            <a:endParaRPr lang="en-US" sz="2800" u="none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58" y="1942088"/>
            <a:ext cx="267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u="none" dirty="0" smtClean="0">
                <a:solidFill>
                  <a:srgbClr val="000090"/>
                </a:solidFill>
              </a:rPr>
              <a:t>By solving</a:t>
            </a:r>
            <a:endParaRPr lang="en-US" sz="2800" b="0" u="none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509" y="3342633"/>
            <a:ext cx="238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u="none" dirty="0" smtClean="0">
                <a:solidFill>
                  <a:srgbClr val="000090"/>
                </a:solidFill>
              </a:rPr>
              <a:t>Whenever</a:t>
            </a:r>
            <a:endParaRPr lang="en-US" sz="2800" b="0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5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99" y="280108"/>
            <a:ext cx="8135938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Using celebrated compressed sensing results and random matrix theory  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(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Candes&amp;Tao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Donoho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Rauhut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rgbClr val="9999FF"/>
                </a:solidFill>
                <a:latin typeface="+mn-lt"/>
              </a:rPr>
              <a:t>etc</a:t>
            </a:r>
            <a:r>
              <a:rPr lang="en-US" sz="2000" dirty="0" smtClean="0">
                <a:solidFill>
                  <a:srgbClr val="9999FF"/>
                </a:solidFill>
                <a:latin typeface="+mn-lt"/>
              </a:rPr>
              <a:t>) </a:t>
            </a:r>
            <a:endParaRPr lang="en-US" dirty="0" smtClean="0">
              <a:solidFill>
                <a:srgbClr val="9999FF"/>
              </a:solidFill>
              <a:latin typeface="+mn-lt"/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8090" y="2061887"/>
            <a:ext cx="4474124" cy="16515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7756" y="2522782"/>
            <a:ext cx="240914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>
                <a:solidFill>
                  <a:srgbClr val="800000"/>
                </a:solidFill>
              </a:rPr>
              <a:t>h</a:t>
            </a:r>
            <a:r>
              <a:rPr lang="en-US" sz="3200" u="none" dirty="0" smtClean="0">
                <a:solidFill>
                  <a:srgbClr val="800000"/>
                </a:solidFill>
              </a:rPr>
              <a:t>ave RIP?</a:t>
            </a:r>
            <a:endParaRPr lang="en-US" sz="3200" u="none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133" y="4537764"/>
            <a:ext cx="864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000090"/>
                </a:solidFill>
              </a:rPr>
              <a:t>Yes, with high prob.,  when </a:t>
            </a:r>
            <a:r>
              <a:rPr lang="en-US" i="1" u="none" dirty="0" smtClean="0">
                <a:solidFill>
                  <a:srgbClr val="000090"/>
                </a:solidFill>
                <a:latin typeface="Ayuthaya"/>
                <a:cs typeface="Ayuthaya"/>
              </a:rPr>
              <a:t>Y</a:t>
            </a:r>
            <a:r>
              <a:rPr lang="en-US" u="none" dirty="0" smtClean="0">
                <a:solidFill>
                  <a:srgbClr val="000090"/>
                </a:solidFill>
              </a:rPr>
              <a:t> is </a:t>
            </a:r>
            <a:r>
              <a:rPr lang="en-US" u="none" dirty="0" smtClean="0">
                <a:solidFill>
                  <a:srgbClr val="800000"/>
                </a:solidFill>
              </a:rPr>
              <a:t>random</a:t>
            </a:r>
            <a:r>
              <a:rPr lang="en-US" u="none" dirty="0" smtClean="0">
                <a:solidFill>
                  <a:srgbClr val="000090"/>
                </a:solidFill>
              </a:rPr>
              <a:t> and </a:t>
            </a:r>
            <a:r>
              <a:rPr lang="en-US" i="1" u="none" dirty="0">
                <a:solidFill>
                  <a:srgbClr val="000090"/>
                </a:solidFill>
                <a:latin typeface="+mn-lt"/>
                <a:cs typeface="Symbol" charset="2"/>
              </a:rPr>
              <a:t>p</a:t>
            </a:r>
            <a:r>
              <a:rPr lang="en-US" i="1" u="none" dirty="0" smtClean="0">
                <a:solidFill>
                  <a:srgbClr val="000090"/>
                </a:solidFill>
                <a:latin typeface="+mn-lt"/>
                <a:cs typeface="Symbol" charset="2"/>
              </a:rPr>
              <a:t>=O(|</a:t>
            </a:r>
            <a:r>
              <a:rPr lang="en-US" i="1" u="none" dirty="0" err="1" smtClean="0">
                <a:solidFill>
                  <a:srgbClr val="000090"/>
                </a:solidFill>
                <a:latin typeface="+mn-lt"/>
                <a:cs typeface="Symbol" charset="2"/>
              </a:rPr>
              <a:t>S|log</a:t>
            </a:r>
            <a:r>
              <a:rPr lang="en-US" i="1" u="none" dirty="0">
                <a:solidFill>
                  <a:srgbClr val="000090"/>
                </a:solidFill>
                <a:latin typeface="+mn-lt"/>
                <a:cs typeface="Symbol" charset="2"/>
              </a:rPr>
              <a:t> </a:t>
            </a:r>
            <a:r>
              <a:rPr lang="en-US" i="1" u="none" dirty="0" smtClean="0">
                <a:solidFill>
                  <a:srgbClr val="000090"/>
                </a:solidFill>
                <a:latin typeface="+mn-lt"/>
                <a:cs typeface="Symbol" charset="2"/>
              </a:rPr>
              <a:t>n)</a:t>
            </a:r>
            <a:endParaRPr lang="en-US" i="1" u="none" dirty="0">
              <a:solidFill>
                <a:srgbClr val="000090"/>
              </a:solidFill>
              <a:latin typeface="+mn-lt"/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538" y="2520980"/>
            <a:ext cx="15500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 smtClean="0">
                <a:solidFill>
                  <a:srgbClr val="800000"/>
                </a:solidFill>
              </a:rPr>
              <a:t>Does</a:t>
            </a:r>
            <a:endParaRPr lang="en-US" sz="3200" u="none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679" y="5490135"/>
            <a:ext cx="352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000090"/>
                </a:solidFill>
              </a:rPr>
              <a:t>Note:</a:t>
            </a:r>
            <a:r>
              <a:rPr lang="en-US" u="none" dirty="0"/>
              <a:t> </a:t>
            </a:r>
            <a:r>
              <a:rPr lang="en-US" i="1" u="none" dirty="0" smtClean="0">
                <a:solidFill>
                  <a:srgbClr val="800000"/>
                </a:solidFill>
                <a:cs typeface="Symbol" charset="2"/>
              </a:rPr>
              <a:t>O</a:t>
            </a:r>
            <a:r>
              <a:rPr lang="en-US" i="1" u="none" dirty="0">
                <a:solidFill>
                  <a:srgbClr val="800000"/>
                </a:solidFill>
                <a:cs typeface="Symbol" charset="2"/>
              </a:rPr>
              <a:t>(|</a:t>
            </a:r>
            <a:r>
              <a:rPr lang="en-US" i="1" u="none" dirty="0" err="1">
                <a:solidFill>
                  <a:srgbClr val="800000"/>
                </a:solidFill>
                <a:cs typeface="Symbol" charset="2"/>
              </a:rPr>
              <a:t>S|log</a:t>
            </a:r>
            <a:r>
              <a:rPr lang="en-US" i="1" u="none" dirty="0">
                <a:solidFill>
                  <a:srgbClr val="800000"/>
                </a:solidFill>
                <a:cs typeface="Symbol" charset="2"/>
              </a:rPr>
              <a:t> n</a:t>
            </a:r>
            <a:r>
              <a:rPr lang="en-US" i="1" u="none" dirty="0" smtClean="0">
                <a:solidFill>
                  <a:srgbClr val="800000"/>
                </a:solidFill>
                <a:cs typeface="Symbol" charset="2"/>
              </a:rPr>
              <a:t>)&lt;&lt;</a:t>
            </a:r>
            <a:r>
              <a:rPr lang="en-US" i="1" u="none" dirty="0" smtClean="0">
                <a:solidFill>
                  <a:srgbClr val="800000"/>
                </a:solidFill>
                <a:cs typeface="Symbol" charset="2"/>
              </a:rPr>
              <a:t>n</a:t>
            </a:r>
            <a:endParaRPr lang="en-US" i="1" u="none" dirty="0">
              <a:solidFill>
                <a:srgbClr val="800000"/>
              </a:solidFill>
              <a:cs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3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4150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 </a:t>
            </a:r>
            <a:r>
              <a:rPr lang="en-US" sz="3200" dirty="0"/>
              <a:t>Q</a:t>
            </a:r>
            <a:r>
              <a:rPr lang="en-US" sz="3200" dirty="0" smtClean="0"/>
              <a:t>uadratic interpolation models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996" y="4978344"/>
            <a:ext cx="2927004" cy="13790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34" y="4526686"/>
            <a:ext cx="5601141" cy="14314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1608138" y="3827463"/>
            <a:ext cx="270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u="none">
                <a:solidFill>
                  <a:srgbClr val="9900CC"/>
                </a:solidFill>
                <a:cs typeface="Arial" charset="0"/>
              </a:rPr>
              <a:t>Interpolation model: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2" y="1544442"/>
            <a:ext cx="8707469" cy="10762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3795" name="Text Box 35"/>
          <p:cNvSpPr txBox="1">
            <a:spLocks noChangeArrowheads="1"/>
          </p:cNvSpPr>
          <p:nvPr/>
        </p:nvSpPr>
        <p:spPr bwMode="auto">
          <a:xfrm>
            <a:off x="1472310" y="3032125"/>
            <a:ext cx="701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none" dirty="0">
                <a:solidFill>
                  <a:srgbClr val="A50021"/>
                </a:solidFill>
                <a:cs typeface="Arial" charset="0"/>
              </a:rPr>
              <a:t>Need p=(n+1)(n+2)/2 </a:t>
            </a:r>
            <a:r>
              <a:rPr lang="en-US" u="none" dirty="0" smtClean="0">
                <a:solidFill>
                  <a:srgbClr val="A50021"/>
                </a:solidFill>
                <a:cs typeface="Arial" charset="0"/>
              </a:rPr>
              <a:t>sample</a:t>
            </a:r>
            <a:r>
              <a:rPr lang="en-US" u="none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u="none" dirty="0">
                <a:solidFill>
                  <a:srgbClr val="A50021"/>
                </a:solidFill>
                <a:cs typeface="Arial" charset="0"/>
              </a:rPr>
              <a:t>points!!!</a:t>
            </a:r>
          </a:p>
        </p:txBody>
      </p:sp>
    </p:spTree>
    <p:extLst>
      <p:ext uri="{BB962C8B-B14F-4D97-AF65-F5344CB8AC3E}">
        <p14:creationId xmlns:p14="http://schemas.microsoft.com/office/powerpoint/2010/main" val="18752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270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Example of a model with sparse Hessian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43" y="1057442"/>
            <a:ext cx="5172941" cy="18551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625130" y="5115164"/>
            <a:ext cx="8993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u="none" dirty="0" smtClean="0">
                <a:solidFill>
                  <a:srgbClr val="A50021"/>
                </a:solidFill>
                <a:cs typeface="Arial" charset="0"/>
              </a:rPr>
              <a:t>Can we recover the sparse </a:t>
            </a:r>
            <a:r>
              <a:rPr lang="en-US" b="0" u="none" dirty="0" smtClean="0">
                <a:solidFill>
                  <a:srgbClr val="A50021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b="0" u="none" dirty="0" smtClean="0">
                <a:solidFill>
                  <a:srgbClr val="A50021"/>
                </a:solidFill>
                <a:cs typeface="Arial" charset="0"/>
              </a:rPr>
              <a:t> using less than O(n)  points? </a:t>
            </a:r>
            <a:endParaRPr lang="en-US" b="0" u="none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6936742" y="764975"/>
            <a:ext cx="1968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0" u="none" dirty="0">
                <a:solidFill>
                  <a:srgbClr val="000000"/>
                </a:solidFill>
                <a:cs typeface="Arial" charset="0"/>
              </a:rPr>
              <a:t>Colson, </a:t>
            </a:r>
            <a:r>
              <a:rPr lang="en-US" sz="1800" b="0" u="none" dirty="0" err="1" smtClean="0">
                <a:solidFill>
                  <a:srgbClr val="000000"/>
                </a:solidFill>
                <a:cs typeface="Arial" charset="0"/>
              </a:rPr>
              <a:t>Toint</a:t>
            </a:r>
            <a:endParaRPr lang="en-US" sz="1800" b="0" u="non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5033" name="Text Box 9"/>
          <p:cNvSpPr txBox="1">
            <a:spLocks noChangeArrowheads="1"/>
          </p:cNvSpPr>
          <p:nvPr/>
        </p:nvSpPr>
        <p:spPr bwMode="auto">
          <a:xfrm>
            <a:off x="2706165" y="3723564"/>
            <a:ext cx="43779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none" dirty="0" smtClean="0">
                <a:solidFill>
                  <a:srgbClr val="A50021"/>
                </a:solidFill>
                <a:latin typeface="cmmi10" charset="0"/>
                <a:cs typeface="Arial" charset="0"/>
              </a:rPr>
              <a:t>®</a:t>
            </a:r>
            <a:r>
              <a:rPr lang="en-US" u="none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b="0" u="none" dirty="0">
                <a:solidFill>
                  <a:srgbClr val="A50021"/>
                </a:solidFill>
                <a:cs typeface="Arial" charset="0"/>
              </a:rPr>
              <a:t>has only 2n+n </a:t>
            </a:r>
            <a:r>
              <a:rPr lang="en-US" b="0" u="none" dirty="0" err="1">
                <a:solidFill>
                  <a:srgbClr val="A50021"/>
                </a:solidFill>
                <a:cs typeface="Arial" charset="0"/>
              </a:rPr>
              <a:t>nonzeros</a:t>
            </a:r>
            <a:endParaRPr lang="en-US" b="0" u="none" dirty="0">
              <a:solidFill>
                <a:srgbClr val="A5002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9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7325"/>
            <a:ext cx="8229600" cy="4857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Outline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8"/>
            <a:ext cx="8229600" cy="5165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Review with illustrations of existing methods</a:t>
            </a:r>
            <a:r>
              <a:rPr lang="en-US" sz="2800" dirty="0">
                <a:solidFill>
                  <a:srgbClr val="003366"/>
                </a:solidFill>
              </a:rPr>
              <a:t> </a:t>
            </a:r>
            <a:r>
              <a:rPr lang="en-US" sz="2800" dirty="0" smtClean="0">
                <a:solidFill>
                  <a:srgbClr val="003366"/>
                </a:solidFill>
              </a:rPr>
              <a:t>as motivation for </a:t>
            </a:r>
            <a:r>
              <a:rPr lang="en-US" sz="2800" dirty="0" smtClean="0">
                <a:solidFill>
                  <a:srgbClr val="800000"/>
                </a:solidFill>
              </a:rPr>
              <a:t>using models</a:t>
            </a:r>
            <a:r>
              <a:rPr lang="en-US" sz="2800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Polynomial interpolation models and motivation for </a:t>
            </a:r>
            <a:r>
              <a:rPr lang="en-US" sz="2800" dirty="0" smtClean="0">
                <a:solidFill>
                  <a:srgbClr val="800000"/>
                </a:solidFill>
              </a:rPr>
              <a:t>models based on random sample sets</a:t>
            </a:r>
            <a:r>
              <a:rPr lang="en-US" sz="2800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Structure recovery </a:t>
            </a:r>
            <a:r>
              <a:rPr lang="en-US" sz="2800" dirty="0" smtClean="0">
                <a:solidFill>
                  <a:srgbClr val="003366"/>
                </a:solidFill>
              </a:rPr>
              <a:t>using random sample sets and compressed sensing in DFO.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Algorithms</a:t>
            </a:r>
            <a:r>
              <a:rPr lang="en-US" sz="2800" dirty="0" smtClean="0">
                <a:solidFill>
                  <a:srgbClr val="003366"/>
                </a:solidFill>
              </a:rPr>
              <a:t> using random models and conditions on these models.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Convergence theory </a:t>
            </a:r>
            <a:r>
              <a:rPr lang="en-US" sz="2800" dirty="0" smtClean="0">
                <a:solidFill>
                  <a:srgbClr val="003366"/>
                </a:solidFill>
              </a:rPr>
              <a:t>for TR framework based on random models. </a:t>
            </a:r>
            <a:endParaRPr lang="en-US" sz="280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85738"/>
            <a:ext cx="82296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Sparse quadratic interpolation models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16" y="1766510"/>
            <a:ext cx="8888271" cy="10903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166" y="4014795"/>
            <a:ext cx="3326568" cy="1522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9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58" y="4233783"/>
            <a:ext cx="5040929" cy="10367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765697" y="3660775"/>
            <a:ext cx="3585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u="none" dirty="0" smtClean="0">
                <a:solidFill>
                  <a:srgbClr val="000090"/>
                </a:solidFill>
                <a:cs typeface="Arial" charset="0"/>
              </a:rPr>
              <a:t>Recover sparse </a:t>
            </a:r>
            <a:r>
              <a:rPr lang="en-US" u="none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®</a:t>
            </a:r>
            <a:endParaRPr lang="en-US" u="none" baseline="-25000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403465" name="AutoShape 9"/>
          <p:cNvSpPr>
            <a:spLocks/>
          </p:cNvSpPr>
          <p:nvPr/>
        </p:nvSpPr>
        <p:spPr bwMode="auto">
          <a:xfrm rot="5400000" flipV="1">
            <a:off x="3765551" y="655637"/>
            <a:ext cx="258762" cy="1789113"/>
          </a:xfrm>
          <a:prstGeom prst="leftBrace">
            <a:avLst>
              <a:gd name="adj1" fmla="val 5761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6" name="AutoShape 10"/>
          <p:cNvSpPr>
            <a:spLocks/>
          </p:cNvSpPr>
          <p:nvPr/>
        </p:nvSpPr>
        <p:spPr bwMode="auto">
          <a:xfrm rot="5400000" flipV="1">
            <a:off x="6648450" y="-79375"/>
            <a:ext cx="311150" cy="3200400"/>
          </a:xfrm>
          <a:prstGeom prst="leftBrace">
            <a:avLst>
              <a:gd name="adj1" fmla="val 85714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643313" y="889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L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6524625" y="8699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99662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85738"/>
            <a:ext cx="82296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Does RIP hold for this matrix?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16" y="1766510"/>
            <a:ext cx="8888271" cy="10903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3465" name="AutoShape 9"/>
          <p:cNvSpPr>
            <a:spLocks/>
          </p:cNvSpPr>
          <p:nvPr/>
        </p:nvSpPr>
        <p:spPr bwMode="auto">
          <a:xfrm rot="5400000" flipV="1">
            <a:off x="3765551" y="655637"/>
            <a:ext cx="258762" cy="1789113"/>
          </a:xfrm>
          <a:prstGeom prst="leftBrace">
            <a:avLst>
              <a:gd name="adj1" fmla="val 5761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6" name="AutoShape 10"/>
          <p:cNvSpPr>
            <a:spLocks/>
          </p:cNvSpPr>
          <p:nvPr/>
        </p:nvSpPr>
        <p:spPr bwMode="auto">
          <a:xfrm rot="5400000" flipV="1">
            <a:off x="6648450" y="-79375"/>
            <a:ext cx="311150" cy="3200400"/>
          </a:xfrm>
          <a:prstGeom prst="leftBrace">
            <a:avLst>
              <a:gd name="adj1" fmla="val 85714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643313" y="889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L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6524625" y="8699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14292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185738"/>
            <a:ext cx="82296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Does RIP hold for this matrix?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16" y="1766510"/>
            <a:ext cx="8888271" cy="10903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3465" name="AutoShape 9"/>
          <p:cNvSpPr>
            <a:spLocks/>
          </p:cNvSpPr>
          <p:nvPr/>
        </p:nvSpPr>
        <p:spPr bwMode="auto">
          <a:xfrm rot="5400000" flipV="1">
            <a:off x="3765551" y="655637"/>
            <a:ext cx="258762" cy="1789113"/>
          </a:xfrm>
          <a:prstGeom prst="leftBrace">
            <a:avLst>
              <a:gd name="adj1" fmla="val 5761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6" name="AutoShape 10"/>
          <p:cNvSpPr>
            <a:spLocks/>
          </p:cNvSpPr>
          <p:nvPr/>
        </p:nvSpPr>
        <p:spPr bwMode="auto">
          <a:xfrm rot="5400000" flipV="1">
            <a:off x="6648450" y="-79375"/>
            <a:ext cx="311150" cy="3200400"/>
          </a:xfrm>
          <a:prstGeom prst="leftBrace">
            <a:avLst>
              <a:gd name="adj1" fmla="val 85714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643313" y="889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L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6524625" y="8699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782" y="3940199"/>
            <a:ext cx="890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Actually we need RIP for </a:t>
            </a:r>
            <a:r>
              <a:rPr lang="en-US" b="0" i="1" u="none" dirty="0" smtClean="0">
                <a:solidFill>
                  <a:srgbClr val="000090"/>
                </a:solidFill>
                <a:latin typeface="Arial"/>
              </a:rPr>
              <a:t>M</a:t>
            </a:r>
            <a:r>
              <a:rPr lang="en-US" b="0" i="1" u="none" baseline="-25000" dirty="0" smtClean="0">
                <a:solidFill>
                  <a:srgbClr val="000090"/>
                </a:solidFill>
                <a:latin typeface="Arial"/>
              </a:rPr>
              <a:t>Q</a:t>
            </a:r>
            <a:r>
              <a:rPr lang="en-US" b="0" i="1" u="none" dirty="0" smtClean="0">
                <a:solidFill>
                  <a:srgbClr val="000090"/>
                </a:solidFill>
              </a:rPr>
              <a:t> </a:t>
            </a:r>
            <a:r>
              <a:rPr lang="en-US" b="0" u="none" dirty="0" smtClean="0">
                <a:solidFill>
                  <a:srgbClr val="000090"/>
                </a:solidFill>
              </a:rPr>
              <a:t>and some other property on </a:t>
            </a:r>
            <a:r>
              <a:rPr lang="en-US" b="0" u="none" dirty="0" smtClean="0">
                <a:solidFill>
                  <a:srgbClr val="000090"/>
                </a:solidFill>
                <a:latin typeface="Arial"/>
              </a:rPr>
              <a:t>M</a:t>
            </a:r>
            <a:r>
              <a:rPr lang="en-US" b="0" i="1" u="none" baseline="-25000" dirty="0" smtClean="0">
                <a:solidFill>
                  <a:srgbClr val="000090"/>
                </a:solidFill>
                <a:latin typeface="Arial"/>
              </a:rPr>
              <a:t>L</a:t>
            </a:r>
            <a:endParaRPr lang="en-US" b="0" i="1" u="none" baseline="-25000" dirty="0">
              <a:solidFill>
                <a:srgbClr val="00009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86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9326" y="0"/>
            <a:ext cx="8229600" cy="93469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Using results from random matrix theory</a:t>
            </a:r>
            <a:r>
              <a:rPr lang="en-US" sz="3600" dirty="0" smtClean="0"/>
              <a:t> </a:t>
            </a:r>
            <a:r>
              <a:rPr lang="en-US" sz="2400" dirty="0" smtClean="0">
                <a:solidFill>
                  <a:srgbClr val="9999FF"/>
                </a:solidFill>
                <a:latin typeface="+mn-lt"/>
              </a:rPr>
              <a:t>(</a:t>
            </a:r>
            <a:r>
              <a:rPr lang="en-US" sz="2400" dirty="0" err="1" smtClean="0">
                <a:solidFill>
                  <a:srgbClr val="9999FF"/>
                </a:solidFill>
                <a:latin typeface="+mn-lt"/>
              </a:rPr>
              <a:t>Rauhut</a:t>
            </a:r>
            <a:r>
              <a:rPr lang="en-US" sz="2400" dirty="0" smtClean="0">
                <a:solidFill>
                  <a:srgbClr val="9999FF"/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rgbClr val="9999FF"/>
                </a:solidFill>
                <a:latin typeface="+mn-lt"/>
              </a:rPr>
              <a:t>Bandeira</a:t>
            </a:r>
            <a:r>
              <a:rPr lang="en-US" sz="2400" dirty="0" smtClean="0">
                <a:solidFill>
                  <a:srgbClr val="9999FF"/>
                </a:solidFill>
                <a:latin typeface="+mn-lt"/>
              </a:rPr>
              <a:t>, S. &amp; </a:t>
            </a:r>
            <a:r>
              <a:rPr lang="en-US" sz="2400" dirty="0" err="1" smtClean="0">
                <a:solidFill>
                  <a:srgbClr val="9999FF"/>
                </a:solidFill>
                <a:latin typeface="+mn-lt"/>
              </a:rPr>
              <a:t>Vincente</a:t>
            </a:r>
            <a:r>
              <a:rPr lang="en-US" sz="2400" dirty="0" smtClean="0">
                <a:solidFill>
                  <a:srgbClr val="9999FF"/>
                </a:solidFill>
                <a:latin typeface="+mn-lt"/>
              </a:rPr>
              <a:t>)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16" y="1766510"/>
            <a:ext cx="8888271" cy="10903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8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3465" name="AutoShape 9"/>
          <p:cNvSpPr>
            <a:spLocks/>
          </p:cNvSpPr>
          <p:nvPr/>
        </p:nvSpPr>
        <p:spPr bwMode="auto">
          <a:xfrm rot="5400000" flipV="1">
            <a:off x="3765551" y="655637"/>
            <a:ext cx="258762" cy="1789113"/>
          </a:xfrm>
          <a:prstGeom prst="leftBrace">
            <a:avLst>
              <a:gd name="adj1" fmla="val 5761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6" name="AutoShape 10"/>
          <p:cNvSpPr>
            <a:spLocks/>
          </p:cNvSpPr>
          <p:nvPr/>
        </p:nvSpPr>
        <p:spPr bwMode="auto">
          <a:xfrm rot="5400000" flipV="1">
            <a:off x="6648450" y="-79375"/>
            <a:ext cx="311150" cy="3200400"/>
          </a:xfrm>
          <a:prstGeom prst="leftBrace">
            <a:avLst>
              <a:gd name="adj1" fmla="val 85714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643313" y="8890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L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6524625" y="8699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u="none">
                <a:solidFill>
                  <a:srgbClr val="003366"/>
                </a:solidFill>
                <a:cs typeface="Arial" charset="0"/>
              </a:rPr>
              <a:t>M</a:t>
            </a:r>
            <a:r>
              <a:rPr lang="en-US" i="1" u="none" baseline="-25000">
                <a:solidFill>
                  <a:srgbClr val="003366"/>
                </a:solidFill>
                <a:cs typeface="Arial" charset="0"/>
              </a:rPr>
              <a:t>Q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239" y="3529372"/>
            <a:ext cx="821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none" dirty="0" smtClean="0">
                <a:solidFill>
                  <a:srgbClr val="000090"/>
                </a:solidFill>
              </a:rPr>
              <a:t>Yes, with high probability, when Y is </a:t>
            </a:r>
            <a:r>
              <a:rPr lang="en-US" sz="2800" u="none" dirty="0" smtClean="0">
                <a:solidFill>
                  <a:srgbClr val="800000"/>
                </a:solidFill>
              </a:rPr>
              <a:t>random</a:t>
            </a:r>
            <a:r>
              <a:rPr lang="en-US" sz="2800" u="none" dirty="0" smtClean="0">
                <a:solidFill>
                  <a:srgbClr val="000090"/>
                </a:solidFill>
              </a:rPr>
              <a:t> and </a:t>
            </a:r>
            <a:r>
              <a:rPr lang="en-US" sz="2800" i="1" u="none" dirty="0">
                <a:solidFill>
                  <a:srgbClr val="000090"/>
                </a:solidFill>
              </a:rPr>
              <a:t>p</a:t>
            </a:r>
            <a:r>
              <a:rPr lang="en-US" sz="2800" i="1" u="none" dirty="0" smtClean="0">
                <a:solidFill>
                  <a:srgbClr val="000090"/>
                </a:solidFill>
              </a:rPr>
              <a:t>=O((</a:t>
            </a:r>
            <a:r>
              <a:rPr lang="en-US" sz="2800" i="1" u="none" dirty="0" err="1" smtClean="0">
                <a:solidFill>
                  <a:srgbClr val="000090"/>
                </a:solidFill>
              </a:rPr>
              <a:t>n+s</a:t>
            </a:r>
            <a:r>
              <a:rPr lang="en-US" sz="2800" i="1" u="none" dirty="0" smtClean="0">
                <a:solidFill>
                  <a:srgbClr val="000090"/>
                </a:solidFill>
              </a:rPr>
              <a:t>)(log n)</a:t>
            </a:r>
            <a:r>
              <a:rPr lang="en-US" sz="2800" i="1" u="none" baseline="30000" dirty="0" smtClean="0">
                <a:solidFill>
                  <a:srgbClr val="000090"/>
                </a:solidFill>
              </a:rPr>
              <a:t>4</a:t>
            </a:r>
            <a:r>
              <a:rPr lang="en-US" sz="2800" i="1" u="none" dirty="0" smtClean="0">
                <a:solidFill>
                  <a:srgbClr val="000090"/>
                </a:solidFill>
              </a:rPr>
              <a:t>)</a:t>
            </a:r>
            <a:endParaRPr lang="en-US" sz="2800" i="1" u="none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5850" y="4948591"/>
            <a:ext cx="639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000090"/>
                </a:solidFill>
              </a:rPr>
              <a:t>Note:</a:t>
            </a:r>
            <a:r>
              <a:rPr lang="en-US" u="none" dirty="0"/>
              <a:t> </a:t>
            </a:r>
            <a:r>
              <a:rPr lang="en-US" i="1" u="none" dirty="0">
                <a:solidFill>
                  <a:srgbClr val="800000"/>
                </a:solidFill>
              </a:rPr>
              <a:t>p</a:t>
            </a:r>
            <a:r>
              <a:rPr lang="en-US" i="1" u="none" dirty="0" smtClean="0">
                <a:solidFill>
                  <a:srgbClr val="800000"/>
                </a:solidFill>
              </a:rPr>
              <a:t>=</a:t>
            </a:r>
            <a:r>
              <a:rPr lang="en-US" i="1" u="none" dirty="0">
                <a:solidFill>
                  <a:srgbClr val="800000"/>
                </a:solidFill>
              </a:rPr>
              <a:t>O((</a:t>
            </a:r>
            <a:r>
              <a:rPr lang="en-US" i="1" u="none" dirty="0" err="1">
                <a:solidFill>
                  <a:srgbClr val="800000"/>
                </a:solidFill>
              </a:rPr>
              <a:t>n+s</a:t>
            </a:r>
            <a:r>
              <a:rPr lang="en-US" i="1" u="none" dirty="0">
                <a:solidFill>
                  <a:srgbClr val="800000"/>
                </a:solidFill>
              </a:rPr>
              <a:t>)(log n)</a:t>
            </a:r>
            <a:r>
              <a:rPr lang="en-US" i="1" u="none" baseline="30000" dirty="0">
                <a:solidFill>
                  <a:srgbClr val="800000"/>
                </a:solidFill>
              </a:rPr>
              <a:t>4</a:t>
            </a:r>
            <a:r>
              <a:rPr lang="en-US" i="1" u="none" dirty="0" smtClean="0">
                <a:solidFill>
                  <a:srgbClr val="800000"/>
                </a:solidFill>
              </a:rPr>
              <a:t>)</a:t>
            </a:r>
            <a:r>
              <a:rPr lang="en-US" i="1" u="none" dirty="0" smtClean="0">
                <a:solidFill>
                  <a:srgbClr val="800000"/>
                </a:solidFill>
                <a:cs typeface="Symbol" charset="2"/>
              </a:rPr>
              <a:t>&lt;&lt;</a:t>
            </a:r>
            <a:r>
              <a:rPr lang="en-US" b="0" u="none" dirty="0" smtClean="0">
                <a:solidFill>
                  <a:srgbClr val="800000"/>
                </a:solidFill>
                <a:latin typeface="Arial"/>
                <a:cs typeface="Symbol" charset="2"/>
              </a:rPr>
              <a:t>n</a:t>
            </a:r>
            <a:r>
              <a:rPr lang="en-US" i="1" u="none" baseline="30000" dirty="0" smtClean="0">
                <a:solidFill>
                  <a:srgbClr val="800000"/>
                </a:solidFill>
                <a:latin typeface="Arial"/>
                <a:cs typeface="Symbol" charset="2"/>
              </a:rPr>
              <a:t>2  </a:t>
            </a:r>
            <a:r>
              <a:rPr lang="en-US" b="0" u="none" dirty="0" smtClean="0">
                <a:solidFill>
                  <a:srgbClr val="000090"/>
                </a:solidFill>
              </a:rPr>
              <a:t>(sometimes)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794" y="5770244"/>
            <a:ext cx="3663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u="none" dirty="0" smtClean="0">
                <a:solidFill>
                  <a:srgbClr val="000000"/>
                </a:solidFill>
              </a:rPr>
              <a:t>For </a:t>
            </a:r>
            <a:r>
              <a:rPr lang="en-US" sz="2000" b="0" u="none" dirty="0" smtClean="0">
                <a:solidFill>
                  <a:srgbClr val="000000"/>
                </a:solidFill>
              </a:rPr>
              <a:t>more detailed analysis</a:t>
            </a:r>
            <a:endParaRPr lang="en-US" sz="2000" b="0" u="none" dirty="0" smtClean="0">
              <a:solidFill>
                <a:srgbClr val="000000"/>
              </a:solidFill>
            </a:endParaRPr>
          </a:p>
          <a:p>
            <a:r>
              <a:rPr lang="en-US" sz="2000" b="0" u="none" dirty="0" smtClean="0">
                <a:solidFill>
                  <a:srgbClr val="000000"/>
                </a:solidFill>
              </a:rPr>
              <a:t> see </a:t>
            </a:r>
            <a:r>
              <a:rPr lang="en-US" sz="2000" b="0" u="none" dirty="0" err="1" smtClean="0">
                <a:solidFill>
                  <a:srgbClr val="000000"/>
                </a:solidFill>
              </a:rPr>
              <a:t>Afonso</a:t>
            </a:r>
            <a:r>
              <a:rPr lang="en-US" sz="2000" b="0" u="none" dirty="0" smtClean="0">
                <a:solidFill>
                  <a:srgbClr val="000000"/>
                </a:solidFill>
              </a:rPr>
              <a:t> </a:t>
            </a:r>
            <a:r>
              <a:rPr lang="en-US" sz="2000" b="0" u="none" dirty="0" err="1" smtClean="0">
                <a:solidFill>
                  <a:srgbClr val="000000"/>
                </a:solidFill>
              </a:rPr>
              <a:t>Bandeira’s</a:t>
            </a:r>
            <a:r>
              <a:rPr lang="en-US" sz="2000" b="0" u="none" dirty="0" smtClean="0">
                <a:solidFill>
                  <a:srgbClr val="000000"/>
                </a:solidFill>
              </a:rPr>
              <a:t> talk</a:t>
            </a:r>
          </a:p>
          <a:p>
            <a:r>
              <a:rPr lang="nl-NL" sz="1800" b="0" u="none" dirty="0" err="1" smtClean="0">
                <a:solidFill>
                  <a:srgbClr val="000000"/>
                </a:solidFill>
              </a:rPr>
              <a:t>Tue</a:t>
            </a:r>
            <a:r>
              <a:rPr lang="nl-NL" sz="1800" b="0" u="none" dirty="0" smtClean="0">
                <a:solidFill>
                  <a:srgbClr val="000000"/>
                </a:solidFill>
              </a:rPr>
              <a:t> 15</a:t>
            </a:r>
            <a:r>
              <a:rPr lang="nl-NL" sz="1800" b="0" u="none" dirty="0">
                <a:solidFill>
                  <a:srgbClr val="000000"/>
                </a:solidFill>
              </a:rPr>
              <a:t>:15 - 16:45, room: H 3503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3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Model-based method on 2-dimensional </a:t>
            </a:r>
            <a:r>
              <a:rPr lang="en-US" sz="2400" dirty="0" err="1"/>
              <a:t>Rosenbrock</a:t>
            </a:r>
            <a:r>
              <a:rPr lang="en-US" sz="2400" dirty="0"/>
              <a:t> function lifted into 10 dimensional space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493104"/>
            <a:ext cx="8229600" cy="49938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Consider </a:t>
            </a:r>
            <a:r>
              <a:rPr lang="en-US" i="1" dirty="0" smtClean="0">
                <a:solidFill>
                  <a:srgbClr val="000090"/>
                </a:solidFill>
              </a:rPr>
              <a:t>f(</a:t>
            </a:r>
            <a:r>
              <a:rPr lang="en-US" i="1" dirty="0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</a:rPr>
              <a:t>1</a:t>
            </a:r>
            <a:r>
              <a:rPr lang="en-US" i="1" dirty="0" smtClean="0">
                <a:solidFill>
                  <a:srgbClr val="000090"/>
                </a:solidFill>
              </a:rPr>
              <a:t>, </a:t>
            </a:r>
            <a:r>
              <a:rPr lang="en-US" i="1" dirty="0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</a:rPr>
              <a:t>2</a:t>
            </a:r>
            <a:r>
              <a:rPr lang="en-US" i="1" dirty="0" smtClean="0">
                <a:solidFill>
                  <a:srgbClr val="000090"/>
                </a:solidFill>
              </a:rPr>
              <a:t>, …, </a:t>
            </a:r>
            <a:r>
              <a:rPr lang="en-US" i="1" dirty="0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</a:rPr>
              <a:t>10</a:t>
            </a:r>
            <a:r>
              <a:rPr lang="en-US" i="1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000090"/>
                </a:solidFill>
              </a:rPr>
              <a:t>=</a:t>
            </a:r>
            <a:r>
              <a:rPr lang="en-US" i="1" dirty="0" err="1" smtClean="0">
                <a:solidFill>
                  <a:srgbClr val="000090"/>
                </a:solidFill>
              </a:rPr>
              <a:t>Rosenbrock</a:t>
            </a:r>
            <a:r>
              <a:rPr lang="en-US" i="1" dirty="0" smtClean="0">
                <a:solidFill>
                  <a:srgbClr val="000090"/>
                </a:solidFill>
              </a:rPr>
              <a:t>(</a:t>
            </a:r>
            <a:r>
              <a:rPr lang="en-US" dirty="0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</a:rPr>
              <a:t>1</a:t>
            </a:r>
            <a:r>
              <a:rPr lang="en-US" i="1" dirty="0" smtClean="0">
                <a:solidFill>
                  <a:srgbClr val="000090"/>
                </a:solidFill>
              </a:rPr>
              <a:t>, </a:t>
            </a:r>
            <a:r>
              <a:rPr lang="en-US" dirty="0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i="1" baseline="-25000" dirty="0" smtClean="0">
                <a:solidFill>
                  <a:srgbClr val="00009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</a:p>
          <a:p>
            <a:pPr marL="0" indent="0">
              <a:buNone/>
            </a:pPr>
            <a:endParaRPr lang="en-US" i="1" baseline="-25000" dirty="0">
              <a:solidFill>
                <a:srgbClr val="000090"/>
              </a:solidFill>
              <a:latin typeface="Arial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90"/>
                </a:solidFill>
                <a:latin typeface="Arial"/>
              </a:rPr>
              <a:t>To build full quadratic interpolation we need 66 points. We test two methods:</a:t>
            </a:r>
            <a:endParaRPr lang="en-US" sz="2400" i="1" dirty="0">
              <a:solidFill>
                <a:srgbClr val="000090"/>
              </a:solidFill>
              <a:latin typeface="Arial"/>
            </a:endParaRP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000090"/>
                </a:solidFill>
                <a:latin typeface="Arial"/>
              </a:rPr>
              <a:t>Deterministic model-based TR method: builds a model using </a:t>
            </a:r>
            <a:r>
              <a:rPr lang="en-US" sz="2400" i="1" dirty="0" smtClean="0">
                <a:solidFill>
                  <a:srgbClr val="800000"/>
                </a:solidFill>
                <a:latin typeface="Arial"/>
              </a:rPr>
              <a:t>whatever points it has on hand up to 66 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</a:rPr>
              <a:t>in the neighborhood of the current iterate, using MFN Hessian models (standard reliable good approach).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solidFill>
                  <a:srgbClr val="000090"/>
                </a:solidFill>
                <a:latin typeface="Arial"/>
              </a:rPr>
              <a:t>Random model based TR method: </a:t>
            </a:r>
            <a:r>
              <a:rPr lang="en-US" sz="2400" i="1" dirty="0" smtClean="0">
                <a:solidFill>
                  <a:srgbClr val="800000"/>
                </a:solidFill>
                <a:latin typeface="Arial"/>
              </a:rPr>
              <a:t>builds sparse models using 31 randomly sampled points.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ISMP 2012]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7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64" y="263045"/>
            <a:ext cx="8229600" cy="888877"/>
          </a:xfrm>
        </p:spPr>
        <p:txBody>
          <a:bodyPr/>
          <a:lstStyle/>
          <a:p>
            <a:r>
              <a:rPr lang="en-US" sz="3200" dirty="0" smtClean="0"/>
              <a:t>Deterministic MFN model based method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pic>
        <p:nvPicPr>
          <p:cNvPr id="8" name="dfo_10D vectors_without mouse arro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7825" y="1600200"/>
            <a:ext cx="5846763" cy="4525963"/>
          </a:xfrm>
        </p:spPr>
      </p:pic>
    </p:spTree>
    <p:extLst>
      <p:ext uri="{BB962C8B-B14F-4D97-AF65-F5344CB8AC3E}">
        <p14:creationId xmlns:p14="http://schemas.microsoft.com/office/powerpoint/2010/main" val="23741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64" y="263045"/>
            <a:ext cx="8229600" cy="888877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</a:rPr>
              <a:t>Random sparse </a:t>
            </a:r>
            <a:r>
              <a:rPr lang="en-US" sz="3200" dirty="0" smtClean="0"/>
              <a:t>model based method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pic>
        <p:nvPicPr>
          <p:cNvPr id="6" name="dfo_ran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7825" y="1600200"/>
            <a:ext cx="5846763" cy="4525963"/>
          </a:xfrm>
        </p:spPr>
      </p:pic>
    </p:spTree>
    <p:extLst>
      <p:ext uri="{BB962C8B-B14F-4D97-AF65-F5344CB8AC3E}">
        <p14:creationId xmlns:p14="http://schemas.microsoft.com/office/powerpoint/2010/main" val="12664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53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Comparison of sparse </a:t>
            </a:r>
            <a:r>
              <a:rPr lang="en-US" sz="3200" dirty="0" err="1" smtClean="0"/>
              <a:t>vs</a:t>
            </a:r>
            <a:r>
              <a:rPr lang="en-US" sz="3200" dirty="0" smtClean="0"/>
              <a:t> MFN models (no randomness) within TR on CUTER problems </a:t>
            </a:r>
          </a:p>
        </p:txBody>
      </p:sp>
      <p:pic>
        <p:nvPicPr>
          <p:cNvPr id="80900" name="Picture 5" descr="perfprofile3_NEWUOAquad_DFO-TRFrob-S_DFO-TRl1-S_ac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546225"/>
            <a:ext cx="6180137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54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701101" y="560113"/>
            <a:ext cx="7772400" cy="1736725"/>
          </a:xfrm>
        </p:spPr>
        <p:txBody>
          <a:bodyPr/>
          <a:lstStyle/>
          <a:p>
            <a:r>
              <a:rPr lang="en-US" dirty="0" smtClean="0"/>
              <a:t>Algorithms based on random models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688525" y="2555142"/>
            <a:ext cx="7971595" cy="3136271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We now </a:t>
            </a:r>
            <a:r>
              <a:rPr lang="en-US" dirty="0" smtClean="0">
                <a:solidFill>
                  <a:srgbClr val="800000"/>
                </a:solidFill>
              </a:rPr>
              <a:t>forget about sample sets </a:t>
            </a:r>
            <a:r>
              <a:rPr lang="en-US" dirty="0" smtClean="0">
                <a:solidFill>
                  <a:srgbClr val="000090"/>
                </a:solidFill>
              </a:rPr>
              <a:t>and how we build the models.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We focus on </a:t>
            </a:r>
            <a:r>
              <a:rPr lang="en-US" dirty="0" smtClean="0">
                <a:solidFill>
                  <a:srgbClr val="800000"/>
                </a:solidFill>
              </a:rPr>
              <a:t>properties</a:t>
            </a:r>
            <a:r>
              <a:rPr lang="en-US" dirty="0" smtClean="0">
                <a:solidFill>
                  <a:srgbClr val="000090"/>
                </a:solidFill>
              </a:rPr>
              <a:t> of the models that are </a:t>
            </a:r>
            <a:r>
              <a:rPr lang="en-US" dirty="0" smtClean="0">
                <a:solidFill>
                  <a:srgbClr val="800000"/>
                </a:solidFill>
              </a:rPr>
              <a:t>essential for convergence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Ensure that those properties are </a:t>
            </a:r>
            <a:r>
              <a:rPr lang="en-US" dirty="0" smtClean="0">
                <a:solidFill>
                  <a:srgbClr val="800000"/>
                </a:solidFill>
              </a:rPr>
              <a:t>satisfied by models </a:t>
            </a:r>
            <a:r>
              <a:rPr lang="en-US" dirty="0" smtClean="0">
                <a:solidFill>
                  <a:srgbClr val="000090"/>
                </a:solidFill>
              </a:rPr>
              <a:t>we just discussed.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do we  need from a  deterministic model for convergence?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52" y="2197697"/>
            <a:ext cx="8561476" cy="17122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1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1296987" y="1511042"/>
            <a:ext cx="784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We need Taylor-like behavior of </a:t>
            </a:r>
            <a:r>
              <a:rPr lang="en-US" sz="2000" u="none" dirty="0" smtClean="0">
                <a:solidFill>
                  <a:srgbClr val="CC0000"/>
                </a:solidFill>
                <a:cs typeface="Arial" charset="0"/>
              </a:rPr>
              <a:t>first-order 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67826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Algorithms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do we need from a model to explore the curvature?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99" y="1973944"/>
            <a:ext cx="8658158" cy="20587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6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963205" y="1342747"/>
            <a:ext cx="7847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We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may want 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Taylor-like behavior of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2000" u="none" dirty="0" smtClean="0">
                <a:solidFill>
                  <a:srgbClr val="CC0000"/>
                </a:solidFill>
                <a:cs typeface="Arial" charset="0"/>
              </a:rPr>
              <a:t>second-order 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90707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do we need from a random model for convergence?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95" y="2044702"/>
            <a:ext cx="8019495" cy="21306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698089" y="1358046"/>
            <a:ext cx="82680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We need </a:t>
            </a:r>
            <a:r>
              <a:rPr lang="en-US" sz="2000" u="none" dirty="0" smtClean="0">
                <a:solidFill>
                  <a:srgbClr val="800000"/>
                </a:solidFill>
                <a:cs typeface="Arial" charset="0"/>
              </a:rPr>
              <a:t>likely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 Taylor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-like behavior of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first-order models </a:t>
            </a:r>
            <a:endParaRPr lang="en-US" sz="2000" u="none" dirty="0">
              <a:solidFill>
                <a:srgbClr val="0033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/>
              </a:rPr>
              <a:t>What do we need from a random</a:t>
            </a:r>
            <a:r>
              <a:rPr lang="en-US" sz="3600" dirty="0" smtClean="0"/>
              <a:t> model to explore curvature?</a:t>
            </a: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48" y="1973944"/>
            <a:ext cx="7558260" cy="25382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2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198908" y="1250950"/>
            <a:ext cx="8384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    We 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need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likely Taylor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-like behavior of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2000" u="none" dirty="0">
                <a:solidFill>
                  <a:srgbClr val="003366"/>
                </a:solidFill>
                <a:cs typeface="Arial" charset="0"/>
              </a:rPr>
              <a:t>second order </a:t>
            </a:r>
            <a:r>
              <a:rPr lang="en-US" sz="2000" u="none" dirty="0" smtClean="0">
                <a:solidFill>
                  <a:srgbClr val="003366"/>
                </a:solidFill>
                <a:cs typeface="Arial" charset="0"/>
              </a:rPr>
              <a:t>models</a:t>
            </a:r>
            <a:endParaRPr lang="en-US" sz="2000" u="none" dirty="0">
              <a:solidFill>
                <a:srgbClr val="0033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86055"/>
          </a:xfrm>
        </p:spPr>
        <p:txBody>
          <a:bodyPr/>
          <a:lstStyle/>
          <a:p>
            <a:r>
              <a:rPr lang="en-US" sz="3200" dirty="0" smtClean="0"/>
              <a:t>What random models have such properties?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49418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Linear interpolation and regression models </a:t>
            </a:r>
            <a:r>
              <a:rPr lang="en-US" sz="2400" dirty="0" smtClean="0">
                <a:solidFill>
                  <a:srgbClr val="000090"/>
                </a:solidFill>
              </a:rPr>
              <a:t>based on random sample sets of n+1 points are (</a:t>
            </a:r>
            <a:r>
              <a:rPr lang="en-US" sz="24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400" dirty="0" smtClean="0">
                <a:solidFill>
                  <a:srgbClr val="000090"/>
                </a:solidFill>
              </a:rPr>
              <a:t>)-fully-linear.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Quadratic </a:t>
            </a:r>
            <a:r>
              <a:rPr lang="en-US" sz="2400" dirty="0">
                <a:solidFill>
                  <a:srgbClr val="800000"/>
                </a:solidFill>
              </a:rPr>
              <a:t>interpolation and regression models </a:t>
            </a:r>
            <a:r>
              <a:rPr lang="en-US" sz="2400" dirty="0">
                <a:solidFill>
                  <a:srgbClr val="000090"/>
                </a:solidFill>
              </a:rPr>
              <a:t>based on random sample </a:t>
            </a:r>
            <a:r>
              <a:rPr lang="en-US" sz="2400" dirty="0" smtClean="0">
                <a:solidFill>
                  <a:srgbClr val="000090"/>
                </a:solidFill>
              </a:rPr>
              <a:t>sets of (n+1)(n+1)/2 points </a:t>
            </a:r>
            <a:r>
              <a:rPr lang="en-US" sz="2400" dirty="0">
                <a:solidFill>
                  <a:srgbClr val="000090"/>
                </a:solidFill>
              </a:rPr>
              <a:t>are (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400" dirty="0">
                <a:solidFill>
                  <a:srgbClr val="000090"/>
                </a:solidFill>
              </a:rPr>
              <a:t>)-</a:t>
            </a:r>
            <a:r>
              <a:rPr lang="en-US" sz="2400" dirty="0" smtClean="0">
                <a:solidFill>
                  <a:srgbClr val="000090"/>
                </a:solidFill>
              </a:rPr>
              <a:t>fully-quadratic.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Sparse linear </a:t>
            </a:r>
            <a:r>
              <a:rPr lang="en-US" sz="2400" dirty="0">
                <a:solidFill>
                  <a:srgbClr val="000090"/>
                </a:solidFill>
              </a:rPr>
              <a:t>interpolation and </a:t>
            </a:r>
            <a:r>
              <a:rPr lang="en-US" sz="2400" dirty="0" smtClean="0">
                <a:solidFill>
                  <a:srgbClr val="000090"/>
                </a:solidFill>
              </a:rPr>
              <a:t>reg. </a:t>
            </a:r>
            <a:r>
              <a:rPr lang="en-US" sz="2400" dirty="0">
                <a:solidFill>
                  <a:srgbClr val="000090"/>
                </a:solidFill>
              </a:rPr>
              <a:t>models based on </a:t>
            </a:r>
            <a:r>
              <a:rPr lang="en-US" sz="2400" dirty="0" smtClean="0">
                <a:solidFill>
                  <a:srgbClr val="000090"/>
                </a:solidFill>
              </a:rPr>
              <a:t>smaller random </a:t>
            </a:r>
            <a:r>
              <a:rPr lang="en-US" sz="2400" dirty="0">
                <a:solidFill>
                  <a:srgbClr val="000090"/>
                </a:solidFill>
              </a:rPr>
              <a:t>sample sets are (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400" dirty="0">
                <a:solidFill>
                  <a:srgbClr val="000090"/>
                </a:solidFill>
              </a:rPr>
              <a:t>)-fully-linear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sz="2400" dirty="0">
                <a:solidFill>
                  <a:srgbClr val="800000"/>
                </a:solidFill>
              </a:rPr>
              <a:t>Sparse </a:t>
            </a:r>
            <a:r>
              <a:rPr lang="en-US" sz="2400" dirty="0" smtClean="0">
                <a:solidFill>
                  <a:srgbClr val="800000"/>
                </a:solidFill>
              </a:rPr>
              <a:t>quadratic </a:t>
            </a:r>
            <a:r>
              <a:rPr lang="en-US" sz="2400" dirty="0">
                <a:solidFill>
                  <a:srgbClr val="000090"/>
                </a:solidFill>
              </a:rPr>
              <a:t>interpolation and </a:t>
            </a:r>
            <a:r>
              <a:rPr lang="en-US" sz="2400" dirty="0" smtClean="0">
                <a:solidFill>
                  <a:srgbClr val="000090"/>
                </a:solidFill>
              </a:rPr>
              <a:t>reg. models </a:t>
            </a:r>
            <a:r>
              <a:rPr lang="en-US" sz="2400" dirty="0">
                <a:solidFill>
                  <a:srgbClr val="000090"/>
                </a:solidFill>
              </a:rPr>
              <a:t>based on smaller random sample sets are (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400" dirty="0">
                <a:solidFill>
                  <a:srgbClr val="000090"/>
                </a:solidFill>
              </a:rPr>
              <a:t>)-fully</a:t>
            </a:r>
            <a:r>
              <a:rPr lang="en-US" sz="2400" dirty="0" smtClean="0">
                <a:solidFill>
                  <a:srgbClr val="000090"/>
                </a:solidFill>
              </a:rPr>
              <a:t>-quadratic.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Taylor models based on </a:t>
            </a:r>
            <a:r>
              <a:rPr lang="en-US" sz="2400" dirty="0" smtClean="0">
                <a:solidFill>
                  <a:srgbClr val="800000"/>
                </a:solidFill>
              </a:rPr>
              <a:t>finite difference </a:t>
            </a:r>
            <a:r>
              <a:rPr lang="en-US" sz="2400" dirty="0" smtClean="0">
                <a:solidFill>
                  <a:srgbClr val="000090"/>
                </a:solidFill>
              </a:rPr>
              <a:t>derivative evaluations with asynchronous </a:t>
            </a:r>
            <a:r>
              <a:rPr lang="en-US" sz="2400" dirty="0" smtClean="0">
                <a:solidFill>
                  <a:srgbClr val="800000"/>
                </a:solidFill>
              </a:rPr>
              <a:t>faulty parallel function evaluations </a:t>
            </a:r>
            <a:r>
              <a:rPr lang="en-US" sz="2400" dirty="0" smtClean="0">
                <a:solidFill>
                  <a:srgbClr val="000090"/>
                </a:solidFill>
              </a:rPr>
              <a:t>are (</a:t>
            </a:r>
            <a:r>
              <a:rPr lang="en-US" sz="24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400" dirty="0" smtClean="0">
                <a:solidFill>
                  <a:srgbClr val="000090"/>
                </a:solidFill>
              </a:rPr>
              <a:t>)-FL or FQ.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Gradient sampling models? Other examples?</a:t>
            </a:r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3" y="282834"/>
            <a:ext cx="8229600" cy="62227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Basic Trust Region Algorithm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8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28" y="1043243"/>
            <a:ext cx="8793952" cy="3630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1345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5"/>
          <p:cNvSpPr>
            <a:spLocks noChangeArrowheads="1"/>
          </p:cNvSpPr>
          <p:nvPr/>
        </p:nvSpPr>
        <p:spPr bwMode="auto">
          <a:xfrm>
            <a:off x="290711" y="1394639"/>
            <a:ext cx="8598917" cy="1359270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Convergence results for the basic TR framework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387121" y="1448458"/>
            <a:ext cx="8542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 u="none" dirty="0" smtClean="0">
                <a:solidFill>
                  <a:srgbClr val="000090"/>
                </a:solidFill>
              </a:rPr>
              <a:t>If models are fully linear with prob. 1-</a:t>
            </a:r>
            <a:r>
              <a:rPr lang="en-US" sz="3200" b="0" u="none" dirty="0" smtClean="0">
                <a:solidFill>
                  <a:srgbClr val="000090"/>
                </a:solidFill>
                <a:latin typeface="cmmi10" charset="0"/>
                <a:cs typeface="cmmi10" charset="0"/>
              </a:rPr>
              <a:t>±</a:t>
            </a:r>
            <a:r>
              <a:rPr lang="en-US" sz="3200" b="0" u="none" dirty="0" smtClean="0">
                <a:solidFill>
                  <a:srgbClr val="000090"/>
                </a:solidFill>
              </a:rPr>
              <a:t> &gt; 0.5 </a:t>
            </a:r>
          </a:p>
          <a:p>
            <a:pPr eaLnBrk="1" hangingPunct="1"/>
            <a:r>
              <a:rPr lang="en-US" sz="3200" b="0" u="none" dirty="0" smtClean="0">
                <a:solidFill>
                  <a:srgbClr val="000090"/>
                </a:solidFill>
              </a:rPr>
              <a:t>then </a:t>
            </a:r>
            <a:r>
              <a:rPr lang="en-US" sz="3200" b="0" u="none" dirty="0">
                <a:solidFill>
                  <a:srgbClr val="000090"/>
                </a:solidFill>
              </a:rPr>
              <a:t>with probability 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one</a:t>
            </a:r>
            <a:r>
              <a:rPr lang="en-US" sz="3200" b="0" u="none" dirty="0" smtClean="0">
                <a:solidFill>
                  <a:srgbClr val="000090"/>
                </a:solidFill>
              </a:rPr>
              <a:t>  </a:t>
            </a:r>
            <a:r>
              <a:rPr lang="en-US" sz="3200" b="0" i="1" u="none" dirty="0" err="1" smtClean="0">
                <a:solidFill>
                  <a:srgbClr val="000090"/>
                </a:solidFill>
              </a:rPr>
              <a:t>lim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 ||</a:t>
            </a:r>
            <a:r>
              <a:rPr lang="en-US" sz="3200" b="0" i="1" u="none" dirty="0" smtClean="0">
                <a:solidFill>
                  <a:srgbClr val="000090"/>
                </a:solidFill>
                <a:latin typeface="cmsy10" charset="0"/>
                <a:cs typeface="cmsy10" charset="0"/>
              </a:rPr>
              <a:t>r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 </a:t>
            </a:r>
            <a:r>
              <a:rPr lang="en-US" sz="3200" b="0" i="1" u="none" dirty="0">
                <a:solidFill>
                  <a:srgbClr val="000090"/>
                </a:solidFill>
              </a:rPr>
              <a:t>f(</a:t>
            </a:r>
            <a:r>
              <a:rPr lang="en-US" sz="3200" b="0" i="1" u="none" dirty="0" err="1">
                <a:solidFill>
                  <a:srgbClr val="000090"/>
                </a:solidFill>
              </a:rPr>
              <a:t>x</a:t>
            </a:r>
            <a:r>
              <a:rPr lang="en-US" sz="3200" b="0" i="1" u="none" baseline="-25000" dirty="0" err="1">
                <a:solidFill>
                  <a:srgbClr val="000090"/>
                </a:solidFill>
              </a:rPr>
              <a:t>k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)|| </a:t>
            </a:r>
            <a:r>
              <a:rPr lang="en-US" sz="3200" b="0" i="1" u="none" dirty="0">
                <a:solidFill>
                  <a:srgbClr val="000090"/>
                </a:solidFill>
              </a:rPr>
              <a:t>=0</a:t>
            </a:r>
          </a:p>
          <a:p>
            <a:pPr eaLnBrk="1" hangingPunct="1"/>
            <a:endParaRPr lang="en-US" sz="3200" b="0" u="none" dirty="0">
              <a:solidFill>
                <a:srgbClr val="00009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0711" y="3168787"/>
            <a:ext cx="8537109" cy="1910646"/>
          </a:xfrm>
          <a:prstGeom prst="rect">
            <a:avLst/>
          </a:prstGeom>
          <a:solidFill>
            <a:schemeClr val="bg1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317" y="3258792"/>
            <a:ext cx="827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0" u="none" dirty="0">
                <a:solidFill>
                  <a:srgbClr val="000090"/>
                </a:solidFill>
              </a:rPr>
              <a:t>If models are fully </a:t>
            </a:r>
            <a:r>
              <a:rPr lang="en-US" sz="3200" b="0" u="none" dirty="0" smtClean="0">
                <a:solidFill>
                  <a:srgbClr val="000090"/>
                </a:solidFill>
              </a:rPr>
              <a:t>quadratic w. p. </a:t>
            </a:r>
            <a:r>
              <a:rPr lang="en-US" sz="3200" b="0" u="none" dirty="0">
                <a:solidFill>
                  <a:srgbClr val="000090"/>
                </a:solidFill>
              </a:rPr>
              <a:t>1-</a:t>
            </a:r>
            <a:r>
              <a:rPr lang="en-US" sz="3200" b="0" u="none" dirty="0">
                <a:solidFill>
                  <a:srgbClr val="000090"/>
                </a:solidFill>
                <a:latin typeface="cmmi10" charset="0"/>
                <a:cs typeface="cmmi10" charset="0"/>
              </a:rPr>
              <a:t>±</a:t>
            </a:r>
            <a:r>
              <a:rPr lang="en-US" sz="3200" b="0" u="none" dirty="0">
                <a:solidFill>
                  <a:srgbClr val="000090"/>
                </a:solidFill>
              </a:rPr>
              <a:t> &gt; 0.5 </a:t>
            </a:r>
          </a:p>
          <a:p>
            <a:pPr eaLnBrk="1" hangingPunct="1"/>
            <a:r>
              <a:rPr lang="en-US" sz="3200" b="0" u="none" dirty="0">
                <a:solidFill>
                  <a:srgbClr val="000090"/>
                </a:solidFill>
              </a:rPr>
              <a:t>then with probability </a:t>
            </a:r>
            <a:r>
              <a:rPr lang="en-US" sz="3200" b="0" i="1" u="none" dirty="0" smtClean="0">
                <a:solidFill>
                  <a:srgbClr val="000090"/>
                </a:solidFill>
                <a:latin typeface="Arial"/>
              </a:rPr>
              <a:t>one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3200" b="0" i="1" u="none" dirty="0" err="1">
                <a:solidFill>
                  <a:srgbClr val="000090"/>
                </a:solidFill>
              </a:rPr>
              <a:t>l</a:t>
            </a:r>
            <a:r>
              <a:rPr lang="en-US" sz="3200" b="0" i="1" u="none" dirty="0" err="1" smtClean="0">
                <a:solidFill>
                  <a:srgbClr val="000090"/>
                </a:solidFill>
              </a:rPr>
              <a:t>iminf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 max {||</a:t>
            </a:r>
            <a:r>
              <a:rPr lang="en-US" sz="3200" b="0" i="1" u="none" dirty="0" smtClean="0">
                <a:solidFill>
                  <a:srgbClr val="000090"/>
                </a:solidFill>
                <a:latin typeface="cmsy10" charset="0"/>
                <a:cs typeface="cmsy10" charset="0"/>
              </a:rPr>
              <a:t>r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 f(</a:t>
            </a:r>
            <a:r>
              <a:rPr lang="en-US" sz="3200" b="0" i="1" u="none" dirty="0" err="1" smtClean="0">
                <a:solidFill>
                  <a:srgbClr val="000090"/>
                </a:solidFill>
              </a:rPr>
              <a:t>x</a:t>
            </a:r>
            <a:r>
              <a:rPr lang="en-US" sz="3200" b="0" i="1" u="none" baseline="-25000" dirty="0" err="1" smtClean="0">
                <a:solidFill>
                  <a:srgbClr val="000090"/>
                </a:solidFill>
              </a:rPr>
              <a:t>k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)||, </a:t>
            </a:r>
            <a:r>
              <a:rPr lang="en-US" sz="3200" b="0" i="1" u="none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sz="3200" b="0" i="1" u="none" baseline="-250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min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(</a:t>
            </a:r>
            <a:r>
              <a:rPr lang="en-US" sz="3200" b="0" i="1" u="none" dirty="0" smtClean="0">
                <a:solidFill>
                  <a:srgbClr val="000090"/>
                </a:solidFill>
                <a:latin typeface="cmsy10" charset="0"/>
                <a:cs typeface="cmsy10" charset="0"/>
              </a:rPr>
              <a:t>r</a:t>
            </a:r>
            <a:r>
              <a:rPr lang="en-US" sz="3200" b="0" i="1" u="none" baseline="30000" dirty="0" smtClean="0">
                <a:solidFill>
                  <a:srgbClr val="000090"/>
                </a:solidFill>
                <a:latin typeface="Arial"/>
              </a:rPr>
              <a:t>2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f</a:t>
            </a:r>
            <a:r>
              <a:rPr lang="en-US" sz="3200" b="0" i="1" u="none" dirty="0">
                <a:solidFill>
                  <a:srgbClr val="000090"/>
                </a:solidFill>
              </a:rPr>
              <a:t>(</a:t>
            </a:r>
            <a:r>
              <a:rPr lang="en-US" sz="3200" b="0" i="1" u="none" dirty="0" err="1">
                <a:solidFill>
                  <a:srgbClr val="000090"/>
                </a:solidFill>
                <a:latin typeface="Arial"/>
              </a:rPr>
              <a:t>x</a:t>
            </a:r>
            <a:r>
              <a:rPr lang="en-US" sz="3200" b="0" i="1" u="none" baseline="-25000" dirty="0" err="1">
                <a:solidFill>
                  <a:srgbClr val="000090"/>
                </a:solidFill>
                <a:latin typeface="Arial"/>
              </a:rPr>
              <a:t>k</a:t>
            </a:r>
            <a:r>
              <a:rPr lang="en-US" sz="3200" b="0" i="1" u="none" dirty="0" smtClean="0">
                <a:solidFill>
                  <a:srgbClr val="000090"/>
                </a:solidFill>
              </a:rPr>
              <a:t>))}=0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318" y="5354824"/>
            <a:ext cx="3656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00"/>
                </a:solidFill>
              </a:rPr>
              <a:t>For </a:t>
            </a:r>
            <a:r>
              <a:rPr lang="en-US" b="0" i="1" u="none" dirty="0" err="1" smtClean="0">
                <a:solidFill>
                  <a:srgbClr val="000000"/>
                </a:solidFill>
              </a:rPr>
              <a:t>lim</a:t>
            </a:r>
            <a:r>
              <a:rPr lang="en-US" b="0" u="none" dirty="0" smtClean="0">
                <a:solidFill>
                  <a:srgbClr val="000000"/>
                </a:solidFill>
              </a:rPr>
              <a:t> result </a:t>
            </a:r>
            <a:r>
              <a:rPr lang="en-US" b="0" u="none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b="0" u="none" dirty="0" smtClean="0">
                <a:solidFill>
                  <a:srgbClr val="000000"/>
                </a:solidFill>
              </a:rPr>
              <a:t> need to decrease occasionally</a:t>
            </a:r>
            <a:endParaRPr lang="en-US" b="0" u="non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4487" y="5446621"/>
            <a:ext cx="356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 smtClean="0">
                <a:solidFill>
                  <a:srgbClr val="000000"/>
                </a:solidFill>
              </a:rPr>
              <a:t>For details see </a:t>
            </a:r>
            <a:r>
              <a:rPr lang="en-US" sz="2000" b="0" u="none" dirty="0" err="1" smtClean="0">
                <a:solidFill>
                  <a:srgbClr val="000000"/>
                </a:solidFill>
              </a:rPr>
              <a:t>Afonso</a:t>
            </a:r>
            <a:r>
              <a:rPr lang="en-US" sz="2000" b="0" u="none" dirty="0" smtClean="0">
                <a:solidFill>
                  <a:srgbClr val="000000"/>
                </a:solidFill>
              </a:rPr>
              <a:t> </a:t>
            </a:r>
            <a:r>
              <a:rPr lang="en-US" sz="2000" b="0" u="none" dirty="0" err="1" smtClean="0">
                <a:solidFill>
                  <a:srgbClr val="000000"/>
                </a:solidFill>
              </a:rPr>
              <a:t>Bandeira’s</a:t>
            </a:r>
            <a:r>
              <a:rPr lang="en-US" sz="2000" b="0" u="none" dirty="0" smtClean="0">
                <a:solidFill>
                  <a:srgbClr val="000000"/>
                </a:solidFill>
              </a:rPr>
              <a:t> talk on </a:t>
            </a:r>
            <a:r>
              <a:rPr lang="nl-NL" sz="2000" b="0" u="none" dirty="0" err="1" smtClean="0">
                <a:solidFill>
                  <a:srgbClr val="000000"/>
                </a:solidFill>
              </a:rPr>
              <a:t>Tue</a:t>
            </a:r>
            <a:r>
              <a:rPr lang="nl-NL" sz="2000" b="0" u="none" dirty="0" smtClean="0">
                <a:solidFill>
                  <a:srgbClr val="000000"/>
                </a:solidFill>
              </a:rPr>
              <a:t> </a:t>
            </a:r>
          </a:p>
          <a:p>
            <a:r>
              <a:rPr lang="nl-NL" sz="2000" b="0" u="none" dirty="0" smtClean="0">
                <a:solidFill>
                  <a:srgbClr val="000000"/>
                </a:solidFill>
              </a:rPr>
              <a:t>15</a:t>
            </a:r>
            <a:r>
              <a:rPr lang="nl-NL" sz="2000" b="0" u="none" dirty="0">
                <a:solidFill>
                  <a:srgbClr val="000000"/>
                </a:solidFill>
              </a:rPr>
              <a:t>:15 - 16:45, room: H 3503</a:t>
            </a:r>
            <a:endParaRPr lang="en-US" sz="2000" b="0" u="none" dirty="0">
              <a:solidFill>
                <a:srgbClr val="000000"/>
              </a:solidFill>
            </a:endParaRPr>
          </a:p>
          <a:p>
            <a:endParaRPr lang="en-US" sz="20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4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6599" y="2572738"/>
            <a:ext cx="8229600" cy="1139825"/>
          </a:xfrm>
        </p:spPr>
        <p:txBody>
          <a:bodyPr/>
          <a:lstStyle/>
          <a:p>
            <a:r>
              <a:rPr lang="en-US" dirty="0" smtClean="0"/>
              <a:t>Intuition behind the analysis shown through line search ideas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1"/>
            <a:ext cx="8229600" cy="141434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</a:t>
            </a:r>
            <a:r>
              <a:rPr lang="en-US" sz="3200" dirty="0" smtClean="0"/>
              <a:t>hen </a:t>
            </a:r>
            <a:r>
              <a:rPr lang="en-US" sz="3200" i="1" dirty="0" smtClean="0"/>
              <a:t>m(x)</a:t>
            </a:r>
            <a:r>
              <a:rPr lang="en-US" sz="3200" dirty="0" smtClean="0"/>
              <a:t> is linear ~  line search</a:t>
            </a:r>
            <a:br>
              <a:rPr lang="en-US" sz="3200" dirty="0" smtClean="0"/>
            </a:br>
            <a:r>
              <a:rPr lang="en-US" sz="3200" dirty="0" smtClean="0"/>
              <a:t>instead of </a:t>
            </a:r>
            <a:r>
              <a:rPr lang="en-US" sz="3200" dirty="0" smtClean="0">
                <a:latin typeface="cmmi10"/>
                <a:ea typeface="cmmi10"/>
                <a:cs typeface="cmmi10"/>
              </a:rPr>
              <a:t>¢</a:t>
            </a:r>
            <a:r>
              <a:rPr lang="en-US" sz="3200" baseline="-25000" dirty="0" smtClean="0">
                <a:latin typeface="cmmi10"/>
                <a:ea typeface="cmmi10"/>
                <a:cs typeface="cmmi10"/>
              </a:rPr>
              <a:t>k</a:t>
            </a:r>
            <a:r>
              <a:rPr lang="en-US" sz="3200" i="1" dirty="0" smtClean="0"/>
              <a:t> use </a:t>
            </a:r>
            <a:r>
              <a:rPr lang="en-US" sz="3200" i="1" dirty="0" smtClean="0">
                <a:latin typeface="cmmi10"/>
                <a:ea typeface="cmmi10"/>
                <a:cs typeface="cmmi10"/>
              </a:rPr>
              <a:t>®</a:t>
            </a:r>
            <a:r>
              <a:rPr lang="en-US" sz="3200" i="1" baseline="-25000" dirty="0" smtClean="0">
                <a:latin typeface="cmmi10"/>
                <a:ea typeface="cmmi10"/>
                <a:cs typeface="cmmi10"/>
              </a:rPr>
              <a:t>k</a:t>
            </a:r>
            <a:r>
              <a:rPr lang="en-US" sz="3200" i="1" dirty="0" smtClean="0"/>
              <a:t> ||</a:t>
            </a:r>
            <a:r>
              <a:rPr lang="en-US" sz="3200" i="1" dirty="0" smtClean="0">
                <a:latin typeface="cmsy10"/>
                <a:ea typeface="cmsy10"/>
                <a:cs typeface="cmsy10"/>
              </a:rPr>
              <a:t>r</a:t>
            </a:r>
            <a:r>
              <a:rPr lang="en-US" sz="3200" i="1" dirty="0" smtClean="0"/>
              <a:t> </a:t>
            </a:r>
            <a:r>
              <a:rPr lang="en-US" sz="3200" i="1" dirty="0" err="1" smtClean="0">
                <a:latin typeface="Arial"/>
              </a:rPr>
              <a:t>m</a:t>
            </a:r>
            <a:r>
              <a:rPr lang="en-US" sz="3200" i="1" baseline="-25000" dirty="0" err="1" smtClean="0">
                <a:latin typeface="Arial"/>
              </a:rPr>
              <a:t>k</a:t>
            </a:r>
            <a:r>
              <a:rPr lang="en-US" sz="3200" i="1" dirty="0" smtClean="0"/>
              <a:t>(</a:t>
            </a:r>
            <a:r>
              <a:rPr lang="en-US" sz="3200" i="1" dirty="0" err="1" smtClean="0">
                <a:latin typeface="Arial"/>
              </a:rPr>
              <a:t>x</a:t>
            </a:r>
            <a:r>
              <a:rPr lang="en-US" sz="3200" i="1" baseline="-25000" dirty="0" err="1" smtClean="0">
                <a:latin typeface="Arial"/>
              </a:rPr>
              <a:t>k</a:t>
            </a:r>
            <a:r>
              <a:rPr lang="en-US" sz="3200" i="1" dirty="0" smtClean="0"/>
              <a:t>)||</a:t>
            </a:r>
            <a:endParaRPr lang="en-US" sz="2400" i="1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780" y="1752331"/>
            <a:ext cx="7030050" cy="39368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680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 bwMode="auto">
          <a:xfrm>
            <a:off x="3641534" y="1667643"/>
            <a:ext cx="2142079" cy="212663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953009" y="2799808"/>
            <a:ext cx="1790166" cy="13004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636072" y="2555015"/>
            <a:ext cx="99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u="none" dirty="0" err="1" smtClean="0">
                <a:solidFill>
                  <a:srgbClr val="800000"/>
                </a:solidFill>
                <a:latin typeface="cmsy10"/>
                <a:ea typeface="cmsy10"/>
                <a:cs typeface="cmsy10"/>
              </a:rPr>
              <a:t>r</a:t>
            </a:r>
            <a:r>
              <a:rPr lang="en-US" sz="2000" b="0" i="1" u="none" dirty="0" err="1" smtClean="0">
                <a:solidFill>
                  <a:srgbClr val="800000"/>
                </a:solidFill>
              </a:rPr>
              <a:t>f</a:t>
            </a:r>
            <a:r>
              <a:rPr lang="en-US" sz="2000" b="0" i="1" u="none" dirty="0" smtClean="0">
                <a:solidFill>
                  <a:srgbClr val="800000"/>
                </a:solidFill>
              </a:rPr>
              <a:t>(x)</a:t>
            </a:r>
            <a:endParaRPr lang="en-US" sz="2000" b="0" i="1" u="none" dirty="0">
              <a:solidFill>
                <a:srgbClr val="8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78144" y="1973636"/>
            <a:ext cx="3672136" cy="45286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5456"/>
          </a:xfrm>
        </p:spPr>
        <p:txBody>
          <a:bodyPr/>
          <a:lstStyle/>
          <a:p>
            <a:r>
              <a:rPr lang="en-US" sz="3200" dirty="0" smtClean="0"/>
              <a:t>Random directions vs. random fully linear model gradients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907108" y="2203127"/>
            <a:ext cx="1744264" cy="1912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922407" y="4115565"/>
            <a:ext cx="1147542" cy="535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907107" y="2004233"/>
            <a:ext cx="4238256" cy="21266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222955" y="1774742"/>
            <a:ext cx="1254647" cy="39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u="none" dirty="0" smtClean="0">
                <a:solidFill>
                  <a:srgbClr val="000090"/>
                </a:solidFill>
                <a:latin typeface="cmsy10"/>
                <a:ea typeface="cmsy10"/>
                <a:cs typeface="cmsy10"/>
              </a:rPr>
              <a:t>r</a:t>
            </a:r>
            <a:r>
              <a:rPr lang="en-US" sz="2000" b="0" i="1" u="none" dirty="0" smtClean="0">
                <a:solidFill>
                  <a:srgbClr val="000090"/>
                </a:solidFill>
              </a:rPr>
              <a:t> m(x)</a:t>
            </a:r>
            <a:endParaRPr lang="en-US" sz="2000" b="0" i="1" u="none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4764" y="2172528"/>
            <a:ext cx="10404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u="none" dirty="0" smtClean="0">
                <a:solidFill>
                  <a:srgbClr val="008000"/>
                </a:solidFill>
              </a:rPr>
              <a:t>Random direction</a:t>
            </a:r>
            <a:endParaRPr lang="en-US" sz="1600" b="0" u="none" dirty="0">
              <a:solidFill>
                <a:srgbClr val="008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697274" y="2816268"/>
            <a:ext cx="657923" cy="779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401099" y="3625981"/>
            <a:ext cx="209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dirty="0" smtClean="0">
                <a:solidFill>
                  <a:srgbClr val="000090"/>
                </a:solidFill>
              </a:rPr>
              <a:t>R=</a:t>
            </a:r>
            <a:r>
              <a:rPr lang="en-US" sz="1400" b="0" u="none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1400" b="0" u="none" dirty="0" smtClean="0">
                <a:solidFill>
                  <a:srgbClr val="000090"/>
                </a:solidFill>
              </a:rPr>
              <a:t> </a:t>
            </a:r>
            <a:r>
              <a:rPr lang="en-US" sz="1400" b="0" u="none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1400" b="0" u="none" dirty="0" smtClean="0">
                <a:solidFill>
                  <a:srgbClr val="000090"/>
                </a:solidFill>
              </a:rPr>
              <a:t>||</a:t>
            </a:r>
            <a:r>
              <a:rPr lang="en-US" sz="1400" b="0" u="none" dirty="0" smtClean="0">
                <a:solidFill>
                  <a:srgbClr val="000090"/>
                </a:solidFill>
                <a:latin typeface="cmsy10"/>
                <a:ea typeface="cmsy10"/>
                <a:cs typeface="cmsy10"/>
              </a:rPr>
              <a:t>r</a:t>
            </a:r>
            <a:r>
              <a:rPr lang="en-US" sz="1400" b="0" u="none" dirty="0" smtClean="0">
                <a:solidFill>
                  <a:srgbClr val="000090"/>
                </a:solidFill>
              </a:rPr>
              <a:t> m(x)||</a:t>
            </a:r>
            <a:endParaRPr lang="en-US" sz="1400" b="0" u="non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2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Key observation for line search convergence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511" y="1729063"/>
            <a:ext cx="6646593" cy="15082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9403" y="4299159"/>
            <a:ext cx="39781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 smtClean="0">
                <a:solidFill>
                  <a:srgbClr val="800000"/>
                </a:solidFill>
              </a:rPr>
              <a:t>Successful step!</a:t>
            </a:r>
            <a:endParaRPr lang="en-US" sz="320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51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084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0488" name="Group 35"/>
          <p:cNvGrpSpPr>
            <a:grpSpLocks/>
          </p:cNvGrpSpPr>
          <p:nvPr/>
        </p:nvGrpSpPr>
        <p:grpSpPr bwMode="auto">
          <a:xfrm>
            <a:off x="1619250" y="2165350"/>
            <a:ext cx="2855913" cy="1122363"/>
            <a:chOff x="475" y="778"/>
            <a:chExt cx="1799" cy="707"/>
          </a:xfrm>
        </p:grpSpPr>
        <p:sp>
          <p:nvSpPr>
            <p:cNvPr id="174111" name="Line 31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0490" name="Group 3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174112" name="Line 32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74113" name="Line 33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0988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of  line search convergence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256" y="1117083"/>
            <a:ext cx="3885701" cy="2556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0713" y="5094732"/>
            <a:ext cx="41005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 smtClean="0">
                <a:solidFill>
                  <a:srgbClr val="800000"/>
                </a:solidFill>
              </a:rPr>
              <a:t>Convergence!!</a:t>
            </a:r>
            <a:endParaRPr lang="en-US" sz="3200" u="none" dirty="0">
              <a:solidFill>
                <a:srgbClr val="800000"/>
              </a:solidFill>
            </a:endParaRPr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823" y="3181920"/>
            <a:ext cx="3706754" cy="281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2058" y="4328787"/>
            <a:ext cx="2633073" cy="3834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own Arrow 13"/>
          <p:cNvSpPr/>
          <p:nvPr/>
        </p:nvSpPr>
        <p:spPr bwMode="auto">
          <a:xfrm>
            <a:off x="4314761" y="3748377"/>
            <a:ext cx="306011" cy="428386"/>
          </a:xfrm>
          <a:prstGeom prst="downArrow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314156" y="1590552"/>
            <a:ext cx="306011" cy="428386"/>
          </a:xfrm>
          <a:prstGeom prst="downArrow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255" y="2279251"/>
            <a:ext cx="1201500" cy="2556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77054" y="2708011"/>
            <a:ext cx="64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</a:rPr>
              <a:t>and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8260" y="2096031"/>
            <a:ext cx="1698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u="none" dirty="0" smtClean="0">
                <a:solidFill>
                  <a:srgbClr val="000000"/>
                </a:solidFill>
              </a:rPr>
              <a:t>C</a:t>
            </a:r>
            <a:r>
              <a:rPr lang="en-US" sz="1600" b="0" u="none" dirty="0" smtClean="0">
                <a:solidFill>
                  <a:srgbClr val="000000"/>
                </a:solidFill>
              </a:rPr>
              <a:t> is a constant depending on </a:t>
            </a:r>
            <a:r>
              <a:rPr lang="en-US" sz="1600" b="0" u="none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1600" b="0" i="1" u="none" dirty="0" smtClean="0">
                <a:solidFill>
                  <a:srgbClr val="000000"/>
                </a:solidFill>
              </a:rPr>
              <a:t>, </a:t>
            </a:r>
            <a:r>
              <a:rPr lang="en-US" sz="1600" b="0" i="1" u="none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µ</a:t>
            </a:r>
            <a:r>
              <a:rPr lang="en-US" sz="1600" b="0" i="1" u="none" dirty="0" smtClean="0">
                <a:solidFill>
                  <a:srgbClr val="000000"/>
                </a:solidFill>
              </a:rPr>
              <a:t>, L, </a:t>
            </a:r>
            <a:r>
              <a:rPr lang="en-US" sz="1600" b="0" u="none" dirty="0" err="1" smtClean="0">
                <a:solidFill>
                  <a:srgbClr val="000000"/>
                </a:solidFill>
              </a:rPr>
              <a:t>etc</a:t>
            </a:r>
            <a:endParaRPr lang="en-US" sz="16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40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964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of  line search convergence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256" y="1117083"/>
            <a:ext cx="3885701" cy="2556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3281" name="Picture 35328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823" y="3181920"/>
            <a:ext cx="3706754" cy="281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802" y="4236990"/>
            <a:ext cx="2837584" cy="92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own Arrow 13"/>
          <p:cNvSpPr/>
          <p:nvPr/>
        </p:nvSpPr>
        <p:spPr bwMode="auto">
          <a:xfrm>
            <a:off x="4314761" y="3748377"/>
            <a:ext cx="306011" cy="428386"/>
          </a:xfrm>
          <a:prstGeom prst="downArrow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314156" y="1590552"/>
            <a:ext cx="306011" cy="428386"/>
          </a:xfrm>
          <a:prstGeom prst="downArrow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53280" name="Picture 35327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255" y="2279251"/>
            <a:ext cx="1201500" cy="2556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77054" y="2708011"/>
            <a:ext cx="64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smtClean="0">
                <a:solidFill>
                  <a:srgbClr val="000000"/>
                </a:solidFill>
              </a:rPr>
              <a:t>and</a:t>
            </a:r>
            <a:endParaRPr lang="en-US" sz="1800" b="0" u="none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207655" y="1101564"/>
            <a:ext cx="749728" cy="2906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4238256" y="1086264"/>
            <a:ext cx="719127" cy="3671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594542" y="1040365"/>
            <a:ext cx="15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CC0000"/>
                </a:solidFill>
              </a:rPr>
              <a:t>w.p</a:t>
            </a:r>
            <a:r>
              <a:rPr lang="en-US" sz="1800" b="0" u="none" dirty="0" smtClean="0">
                <a:solidFill>
                  <a:srgbClr val="CC0000"/>
                </a:solidFill>
              </a:rPr>
              <a:t>. </a:t>
            </a:r>
            <a:r>
              <a:rPr lang="en-US" sz="1800" b="0" u="none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1800" b="0" u="none" dirty="0" smtClean="0">
                <a:solidFill>
                  <a:srgbClr val="CC0000"/>
                </a:solidFill>
              </a:rPr>
              <a:t> </a:t>
            </a:r>
            <a:r>
              <a:rPr lang="en-US" sz="1800" b="0" i="1" u="none" dirty="0" smtClean="0">
                <a:solidFill>
                  <a:srgbClr val="CC0000"/>
                </a:solidFill>
              </a:rPr>
              <a:t>1-</a:t>
            </a:r>
            <a:r>
              <a:rPr lang="en-US" sz="1800" b="0" i="1" u="none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1800" b="0" i="1" u="none" dirty="0">
              <a:solidFill>
                <a:srgbClr val="CC0000"/>
              </a:solidFill>
              <a:latin typeface="cmmi1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5138" y="3120503"/>
            <a:ext cx="15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CC0000"/>
                </a:solidFill>
              </a:rPr>
              <a:t>w.p</a:t>
            </a:r>
            <a:r>
              <a:rPr lang="en-US" sz="1800" b="0" u="none" dirty="0" smtClean="0">
                <a:solidFill>
                  <a:srgbClr val="CC0000"/>
                </a:solidFill>
              </a:rPr>
              <a:t>. </a:t>
            </a:r>
            <a:r>
              <a:rPr lang="en-US" sz="1800" b="0" u="none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1800" b="0" u="none" dirty="0" smtClean="0">
                <a:solidFill>
                  <a:srgbClr val="CC0000"/>
                </a:solidFill>
              </a:rPr>
              <a:t> </a:t>
            </a:r>
            <a:r>
              <a:rPr lang="en-US" sz="1800" b="0" i="1" u="none" dirty="0" smtClean="0">
                <a:solidFill>
                  <a:srgbClr val="CC0000"/>
                </a:solidFill>
              </a:rPr>
              <a:t>1-</a:t>
            </a:r>
            <a:r>
              <a:rPr lang="en-US" sz="1800" b="0" i="1" u="none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1800" b="0" i="1" u="none" dirty="0">
              <a:solidFill>
                <a:srgbClr val="CC0000"/>
              </a:solidFill>
              <a:latin typeface="cmmi1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4711968" y="2202533"/>
            <a:ext cx="719127" cy="3671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4727269" y="2279031"/>
            <a:ext cx="749728" cy="2906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256718" y="4359167"/>
            <a:ext cx="15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CC0000"/>
                </a:solidFill>
              </a:rPr>
              <a:t>w.p</a:t>
            </a:r>
            <a:r>
              <a:rPr lang="en-US" sz="1800" b="0" u="none" dirty="0" smtClean="0">
                <a:solidFill>
                  <a:srgbClr val="CC0000"/>
                </a:solidFill>
              </a:rPr>
              <a:t>. </a:t>
            </a:r>
            <a:r>
              <a:rPr lang="en-US" sz="1800" b="0" u="none" dirty="0" smtClean="0">
                <a:solidFill>
                  <a:srgbClr val="CC0000"/>
                </a:solidFill>
                <a:latin typeface="cmsy10"/>
                <a:ea typeface="cmsy10"/>
                <a:cs typeface="cmsy10"/>
              </a:rPr>
              <a:t>¸</a:t>
            </a:r>
            <a:r>
              <a:rPr lang="en-US" sz="1800" b="0" u="none" dirty="0" smtClean="0">
                <a:solidFill>
                  <a:srgbClr val="CC0000"/>
                </a:solidFill>
              </a:rPr>
              <a:t> </a:t>
            </a:r>
            <a:r>
              <a:rPr lang="en-US" sz="1800" b="0" i="1" u="none" dirty="0" smtClean="0">
                <a:solidFill>
                  <a:srgbClr val="CC0000"/>
                </a:solidFill>
              </a:rPr>
              <a:t>1-</a:t>
            </a:r>
            <a:r>
              <a:rPr lang="en-US" sz="1800" b="0" i="1" u="none" dirty="0" smtClean="0">
                <a:solidFill>
                  <a:srgbClr val="CC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1800" b="0" i="1" u="none" dirty="0">
              <a:solidFill>
                <a:srgbClr val="CC0000"/>
              </a:solidFill>
              <a:latin typeface="cmmi10"/>
            </a:endParaRPr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5510" y="5720446"/>
            <a:ext cx="1584957" cy="332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118407" y="5689629"/>
            <a:ext cx="15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u="none" dirty="0" err="1" smtClean="0">
                <a:solidFill>
                  <a:srgbClr val="000000"/>
                </a:solidFill>
              </a:rPr>
              <a:t>w.p</a:t>
            </a:r>
            <a:r>
              <a:rPr lang="en-US" sz="1800" b="0" u="none" dirty="0" smtClean="0">
                <a:solidFill>
                  <a:srgbClr val="000000"/>
                </a:solidFill>
              </a:rPr>
              <a:t>. </a:t>
            </a:r>
            <a:r>
              <a:rPr lang="en-US" sz="1800" b="0" u="none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1800" b="0" u="none" dirty="0" smtClean="0">
                <a:solidFill>
                  <a:srgbClr val="000000"/>
                </a:solidFill>
              </a:rPr>
              <a:t> </a:t>
            </a:r>
            <a:r>
              <a:rPr lang="en-US" sz="1800" b="0" i="1" u="none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±</a:t>
            </a:r>
            <a:endParaRPr lang="en-US" sz="1800" b="0" i="1" u="none" dirty="0">
              <a:solidFill>
                <a:srgbClr val="000000"/>
              </a:solidFill>
              <a:latin typeface="cmmi1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525" y="4559250"/>
            <a:ext cx="1805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 smtClean="0">
                <a:solidFill>
                  <a:srgbClr val="CC0000"/>
                </a:solidFill>
              </a:rPr>
              <a:t>success</a:t>
            </a:r>
            <a:endParaRPr lang="en-US" sz="2000" b="0" u="none" dirty="0">
              <a:solidFill>
                <a:srgbClr val="CC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620" y="5690817"/>
            <a:ext cx="1805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>
                <a:solidFill>
                  <a:srgbClr val="000000"/>
                </a:solidFill>
              </a:rPr>
              <a:t>n</a:t>
            </a:r>
            <a:r>
              <a:rPr lang="en-US" sz="2000" b="0" u="none" dirty="0" smtClean="0">
                <a:solidFill>
                  <a:srgbClr val="000000"/>
                </a:solidFill>
              </a:rPr>
              <a:t>o success</a:t>
            </a:r>
            <a:endParaRPr lang="en-US" sz="20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2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2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via </a:t>
            </a:r>
            <a:r>
              <a:rPr lang="en-US" sz="3200" dirty="0" smtClean="0"/>
              <a:t>martingales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519" y="1744363"/>
            <a:ext cx="4115775" cy="6390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324" y="4574175"/>
            <a:ext cx="2147360" cy="741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706" y="2676441"/>
            <a:ext cx="4115774" cy="6390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0438" y="1086264"/>
            <a:ext cx="725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Analyze two stochastic processes: </a:t>
            </a:r>
            <a:r>
              <a:rPr lang="en-US" b="0" i="1" u="none" dirty="0" err="1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b="0" i="1" u="none" baseline="-25000" dirty="0" err="1" smtClean="0">
                <a:solidFill>
                  <a:srgbClr val="000090"/>
                </a:solidFill>
                <a:latin typeface="Arial"/>
              </a:rPr>
              <a:t>k</a:t>
            </a:r>
            <a:r>
              <a:rPr lang="en-US" b="0" i="1" u="none" dirty="0" smtClean="0">
                <a:solidFill>
                  <a:srgbClr val="000090"/>
                </a:solidFill>
              </a:rPr>
              <a:t> and </a:t>
            </a:r>
            <a:r>
              <a:rPr lang="en-US" b="0" i="1" u="none" dirty="0" err="1" smtClean="0">
                <a:solidFill>
                  <a:srgbClr val="000090"/>
                </a:solidFill>
                <a:latin typeface="Arial"/>
              </a:rPr>
              <a:t>Y</a:t>
            </a:r>
            <a:r>
              <a:rPr lang="en-US" b="0" i="1" u="none" baseline="-25000" dirty="0" err="1" smtClean="0">
                <a:solidFill>
                  <a:srgbClr val="000090"/>
                </a:solidFill>
                <a:latin typeface="Arial"/>
              </a:rPr>
              <a:t>k</a:t>
            </a:r>
            <a:r>
              <a:rPr lang="en-US" b="0" i="1" u="none" dirty="0" smtClean="0">
                <a:solidFill>
                  <a:srgbClr val="000090"/>
                </a:solidFill>
              </a:rPr>
              <a:t>: </a:t>
            </a:r>
            <a:endParaRPr lang="en-US" b="0" i="1" u="none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648" y="3748377"/>
            <a:ext cx="593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We observe that 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5" y="5691413"/>
            <a:ext cx="786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 smtClean="0">
                <a:solidFill>
                  <a:srgbClr val="000000"/>
                </a:solidFill>
              </a:rPr>
              <a:t>If random models are independent of the past, then </a:t>
            </a:r>
            <a:r>
              <a:rPr lang="en-US" sz="2000" b="0" u="none" dirty="0" err="1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sz="2000" b="0" i="1" u="none" baseline="-25000" dirty="0" err="1" smtClean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2000" b="0" u="none" dirty="0" smtClean="0">
                <a:solidFill>
                  <a:srgbClr val="000000"/>
                </a:solidFill>
              </a:rPr>
              <a:t> and </a:t>
            </a:r>
            <a:r>
              <a:rPr lang="en-US" sz="2000" b="0" u="none" dirty="0" err="1" smtClean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2000" b="0" i="1" u="none" baseline="-25000" dirty="0" err="1" smtClean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2000" b="0" u="none" dirty="0" smtClean="0">
                <a:solidFill>
                  <a:srgbClr val="000000"/>
                </a:solidFill>
              </a:rPr>
              <a:t> are </a:t>
            </a:r>
            <a:r>
              <a:rPr lang="en-US" sz="2000" b="0" u="none" dirty="0" smtClean="0">
                <a:solidFill>
                  <a:srgbClr val="800000"/>
                </a:solidFill>
              </a:rPr>
              <a:t>random walks</a:t>
            </a:r>
            <a:r>
              <a:rPr lang="en-US" sz="2000" b="0" u="none" dirty="0" smtClean="0">
                <a:solidFill>
                  <a:srgbClr val="000000"/>
                </a:solidFill>
              </a:rPr>
              <a:t>, otherwise they are </a:t>
            </a:r>
            <a:r>
              <a:rPr lang="en-US" sz="2000" b="0" u="none" dirty="0" err="1" smtClean="0">
                <a:solidFill>
                  <a:srgbClr val="800000"/>
                </a:solidFill>
              </a:rPr>
              <a:t>submartingales</a:t>
            </a:r>
            <a:r>
              <a:rPr lang="en-US" sz="2000" b="0" u="none" dirty="0" smtClean="0">
                <a:solidFill>
                  <a:srgbClr val="000000"/>
                </a:solidFill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</a:rPr>
              <a:t>if </a:t>
            </a:r>
            <a:r>
              <a:rPr lang="en-US" sz="2000" b="0" u="none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000" b="0" u="none" baseline="-25000" dirty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000" b="0" u="none" dirty="0" smtClean="0">
                <a:solidFill>
                  <a:srgbClr val="000000"/>
                </a:solidFill>
              </a:rPr>
              <a:t> 1/2. </a:t>
            </a:r>
            <a:endParaRPr lang="en-US" sz="20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6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2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via </a:t>
            </a:r>
            <a:r>
              <a:rPr lang="en-US" sz="3200" dirty="0" smtClean="0"/>
              <a:t>martingales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charset="0"/>
              <a:buNone/>
              <a:defRPr/>
            </a:pPr>
            <a:endParaRPr lang="en-US" dirty="0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519" y="1744363"/>
            <a:ext cx="4115775" cy="6390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324" y="4574175"/>
            <a:ext cx="2147360" cy="741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0706" y="2676441"/>
            <a:ext cx="4115774" cy="6390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0438" y="1086264"/>
            <a:ext cx="725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Analyze two stochastic processes: </a:t>
            </a:r>
            <a:r>
              <a:rPr lang="en-US" b="0" i="1" u="none" dirty="0" err="1" smtClean="0">
                <a:solidFill>
                  <a:srgbClr val="000090"/>
                </a:solidFill>
                <a:latin typeface="Arial"/>
              </a:rPr>
              <a:t>X</a:t>
            </a:r>
            <a:r>
              <a:rPr lang="en-US" b="0" i="1" u="none" baseline="-25000" dirty="0" err="1" smtClean="0">
                <a:solidFill>
                  <a:srgbClr val="000090"/>
                </a:solidFill>
                <a:latin typeface="Arial"/>
              </a:rPr>
              <a:t>k</a:t>
            </a:r>
            <a:r>
              <a:rPr lang="en-US" b="0" i="1" u="none" dirty="0" smtClean="0">
                <a:solidFill>
                  <a:srgbClr val="000090"/>
                </a:solidFill>
              </a:rPr>
              <a:t> and </a:t>
            </a:r>
            <a:r>
              <a:rPr lang="en-US" b="0" i="1" u="none" dirty="0" err="1" smtClean="0">
                <a:solidFill>
                  <a:srgbClr val="000090"/>
                </a:solidFill>
                <a:latin typeface="Arial"/>
              </a:rPr>
              <a:t>Y</a:t>
            </a:r>
            <a:r>
              <a:rPr lang="en-US" b="0" i="1" u="none" baseline="-25000" dirty="0" err="1" smtClean="0">
                <a:solidFill>
                  <a:srgbClr val="000090"/>
                </a:solidFill>
                <a:latin typeface="Arial"/>
              </a:rPr>
              <a:t>k</a:t>
            </a:r>
            <a:r>
              <a:rPr lang="en-US" b="0" i="1" u="none" dirty="0" smtClean="0">
                <a:solidFill>
                  <a:srgbClr val="000090"/>
                </a:solidFill>
              </a:rPr>
              <a:t>: </a:t>
            </a:r>
            <a:endParaRPr lang="en-US" b="0" i="1" u="none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4648" y="3748377"/>
            <a:ext cx="593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000090"/>
                </a:solidFill>
              </a:rPr>
              <a:t>We observe that </a:t>
            </a:r>
            <a:endParaRPr lang="en-US" b="0" u="none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5" y="5691413"/>
            <a:ext cx="786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 err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2000" b="0" i="1" u="none" baseline="-25000" dirty="0" err="1">
                <a:solidFill>
                  <a:srgbClr val="000000"/>
                </a:solidFill>
                <a:latin typeface="Arial"/>
              </a:rPr>
              <a:t>k</a:t>
            </a:r>
            <a:r>
              <a:rPr lang="en-US" sz="2000" b="0" i="1" u="none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i="1" u="none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</a:rPr>
              <a:t>does not converge to 0 </a:t>
            </a:r>
            <a:r>
              <a:rPr lang="en-US" sz="2000" b="0" u="none" dirty="0" err="1" smtClean="0">
                <a:solidFill>
                  <a:srgbClr val="000000"/>
                </a:solidFill>
              </a:rPr>
              <a:t>w.p</a:t>
            </a:r>
            <a:r>
              <a:rPr lang="en-US" sz="2000" b="0" u="none" dirty="0" smtClean="0">
                <a:solidFill>
                  <a:srgbClr val="000000"/>
                </a:solidFill>
              </a:rPr>
              <a:t>. 1 =&gt; algorithm converges </a:t>
            </a:r>
            <a:endParaRPr lang="en-US" sz="2000" b="0" u="none" dirty="0">
              <a:solidFill>
                <a:srgbClr val="000000"/>
              </a:solidFill>
            </a:endParaRPr>
          </a:p>
          <a:p>
            <a:r>
              <a:rPr lang="en-US" sz="2000" b="0" u="none" dirty="0" smtClean="0">
                <a:solidFill>
                  <a:srgbClr val="000000"/>
                </a:solidFill>
              </a:rPr>
              <a:t>Expectations of </a:t>
            </a:r>
            <a:r>
              <a:rPr lang="en-US" sz="2000" b="0" u="none" dirty="0" err="1" smtClean="0">
                <a:solidFill>
                  <a:srgbClr val="000000"/>
                </a:solidFill>
                <a:latin typeface="Arial"/>
              </a:rPr>
              <a:t>Y</a:t>
            </a:r>
            <a:r>
              <a:rPr lang="en-US" sz="2000" b="0" i="1" u="none" baseline="-25000" dirty="0" err="1" smtClean="0">
                <a:solidFill>
                  <a:srgbClr val="000000"/>
                </a:solidFill>
                <a:latin typeface="Arial"/>
              </a:rPr>
              <a:t>k</a:t>
            </a:r>
            <a:r>
              <a:rPr lang="en-US" sz="2000" b="0" u="none" dirty="0" smtClean="0">
                <a:solidFill>
                  <a:srgbClr val="000000"/>
                </a:solidFill>
              </a:rPr>
              <a:t>  and </a:t>
            </a:r>
            <a:r>
              <a:rPr lang="en-US" sz="2000" b="0" u="none" dirty="0" err="1">
                <a:solidFill>
                  <a:srgbClr val="000000"/>
                </a:solidFill>
                <a:latin typeface="Arial"/>
              </a:rPr>
              <a:t>X</a:t>
            </a:r>
            <a:r>
              <a:rPr lang="en-US" sz="2000" b="0" i="1" u="none" baseline="-25000" dirty="0" err="1">
                <a:solidFill>
                  <a:srgbClr val="000000"/>
                </a:solidFill>
                <a:latin typeface="Arial"/>
              </a:rPr>
              <a:t>k</a:t>
            </a:r>
            <a:r>
              <a:rPr lang="en-US" sz="2000" b="0" i="1" u="none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u="none" dirty="0" smtClean="0">
                <a:solidFill>
                  <a:srgbClr val="000000"/>
                </a:solidFill>
              </a:rPr>
              <a:t> will facilitate convergence rates.</a:t>
            </a:r>
            <a:endParaRPr lang="en-US" sz="2000" b="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8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8" y="277813"/>
            <a:ext cx="8472592" cy="686055"/>
          </a:xfrm>
        </p:spPr>
        <p:txBody>
          <a:bodyPr/>
          <a:lstStyle/>
          <a:p>
            <a:r>
              <a:rPr lang="en-US" sz="3200" dirty="0" smtClean="0"/>
              <a:t>Behavior of </a:t>
            </a:r>
            <a:r>
              <a:rPr lang="en-US" sz="3200" dirty="0" err="1" smtClean="0">
                <a:latin typeface="Arial"/>
              </a:rPr>
              <a:t>X</a:t>
            </a:r>
            <a:r>
              <a:rPr lang="en-US" sz="3200" baseline="-25000" dirty="0" err="1" smtClean="0">
                <a:latin typeface="Arial"/>
              </a:rPr>
              <a:t>k</a:t>
            </a:r>
            <a:r>
              <a:rPr lang="en-US" sz="3200" dirty="0" smtClean="0"/>
              <a:t> for </a:t>
            </a:r>
            <a:r>
              <a:rPr lang="en-US" sz="3200" dirty="0" smtClean="0">
                <a:latin typeface="cmmi10"/>
                <a:ea typeface="cmmi10"/>
                <a:cs typeface="cmmi10"/>
              </a:rPr>
              <a:t>°</a:t>
            </a:r>
            <a:r>
              <a:rPr lang="en-US" sz="3200" dirty="0" smtClean="0"/>
              <a:t>=2, </a:t>
            </a:r>
            <a:r>
              <a:rPr lang="en-US" sz="3200" dirty="0">
                <a:latin typeface="Arial"/>
              </a:rPr>
              <a:t>C</a:t>
            </a:r>
            <a:r>
              <a:rPr lang="en-US" sz="3200" dirty="0" smtClean="0"/>
              <a:t>=1 and </a:t>
            </a:r>
            <a:r>
              <a:rPr lang="en-US" sz="3200" dirty="0" smtClean="0">
                <a:latin typeface="cmmi10"/>
                <a:ea typeface="cmmi10"/>
                <a:cs typeface="cmmi10"/>
              </a:rPr>
              <a:t>±</a:t>
            </a:r>
            <a:r>
              <a:rPr lang="en-US" sz="3200" dirty="0" smtClean="0"/>
              <a:t>=0.45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90" y="1248312"/>
            <a:ext cx="6034617" cy="4525963"/>
          </a:xfrm>
        </p:spPr>
      </p:pic>
      <p:sp>
        <p:nvSpPr>
          <p:cNvPr id="8" name="TextBox 7"/>
          <p:cNvSpPr txBox="1"/>
          <p:nvPr/>
        </p:nvSpPr>
        <p:spPr>
          <a:xfrm>
            <a:off x="612023" y="3381189"/>
            <a:ext cx="61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u="none" dirty="0" err="1" smtClean="0">
                <a:solidFill>
                  <a:srgbClr val="000000"/>
                </a:solidFill>
                <a:latin typeface="Arial"/>
              </a:rPr>
              <a:t>X</a:t>
            </a:r>
            <a:r>
              <a:rPr lang="en-US" b="0" i="1" u="none" baseline="-25000" dirty="0" err="1" smtClean="0">
                <a:solidFill>
                  <a:srgbClr val="000000"/>
                </a:solidFill>
                <a:latin typeface="Arial"/>
              </a:rPr>
              <a:t>k</a:t>
            </a:r>
            <a:endParaRPr lang="en-US" b="0" i="1" u="none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2955" y="5966805"/>
            <a:ext cx="50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u="none" dirty="0">
                <a:solidFill>
                  <a:srgbClr val="0000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9547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26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work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endParaRPr lang="en-US" sz="2800" dirty="0" smtClean="0">
              <a:solidFill>
                <a:srgbClr val="003366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Convergence rates </a:t>
            </a:r>
            <a:r>
              <a:rPr lang="en-US" sz="2800" dirty="0" smtClean="0">
                <a:solidFill>
                  <a:srgbClr val="003366"/>
                </a:solidFill>
              </a:rPr>
              <a:t>theory based on random models.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Extend algorithmic random model frameworks.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Extending to </a:t>
            </a:r>
            <a:r>
              <a:rPr lang="en-US" sz="2800" dirty="0" smtClean="0">
                <a:solidFill>
                  <a:srgbClr val="800000"/>
                </a:solidFill>
              </a:rPr>
              <a:t>new types of models</a:t>
            </a:r>
            <a:r>
              <a:rPr lang="en-US" sz="2800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Recovering different </a:t>
            </a:r>
            <a:r>
              <a:rPr lang="en-US" sz="2800" dirty="0" smtClean="0">
                <a:solidFill>
                  <a:srgbClr val="800000"/>
                </a:solidFill>
              </a:rPr>
              <a:t>types of function structure</a:t>
            </a:r>
            <a:r>
              <a:rPr lang="en-US" sz="2800" dirty="0" smtClean="0">
                <a:solidFill>
                  <a:srgbClr val="003366"/>
                </a:solidFill>
              </a:rPr>
              <a:t>. 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3366"/>
                </a:solidFill>
              </a:rPr>
              <a:t>Efficient </a:t>
            </a:r>
            <a:r>
              <a:rPr lang="en-US" sz="2800" dirty="0" smtClean="0">
                <a:solidFill>
                  <a:srgbClr val="800000"/>
                </a:solidFill>
              </a:rPr>
              <a:t>implementations</a:t>
            </a:r>
            <a:r>
              <a:rPr lang="en-US" sz="2800" dirty="0" smtClean="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Thank you!</a:t>
            </a: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2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of  line search convergence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029" y="1117083"/>
            <a:ext cx="6672156" cy="3553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5690" y="5301797"/>
            <a:ext cx="609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800000"/>
                </a:solidFill>
              </a:rPr>
              <a:t>Hence only so many line search steps are needed to get a small gradient </a:t>
            </a:r>
            <a:endParaRPr lang="en-US" b="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7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08/20/2012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ISMP 2012</a:t>
            </a: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902"/>
            <a:ext cx="8229600" cy="7635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Analysis of  line search convergence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charset="0"/>
              <a:buNone/>
              <a:defRPr/>
            </a:pPr>
            <a:endParaRPr lang="en-US" smtClean="0"/>
          </a:p>
        </p:txBody>
      </p:sp>
      <p:pic>
        <p:nvPicPr>
          <p:cNvPr id="35328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029" y="1117083"/>
            <a:ext cx="6672156" cy="3553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0">
                  <a:gsLst>
                    <a:gs pos="0">
                      <a:srgbClr val="0064C8"/>
                    </a:gs>
                    <a:gs pos="100000">
                      <a:srgbClr val="AAAAAA"/>
                    </a:gs>
                  </a:gsLst>
                  <a:lin ang="5400000" scaled="1"/>
                  <a:tileRect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699970" rotWithShape="0">
                    <a:scrgbClr r="0" g="0" b="0">
                      <a:alpha val="74998"/>
                    </a:scrgbClr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520" y="5301797"/>
            <a:ext cx="797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u="none" dirty="0" smtClean="0">
                <a:solidFill>
                  <a:srgbClr val="800000"/>
                </a:solidFill>
              </a:rPr>
              <a:t>       We assumed that </a:t>
            </a:r>
            <a:r>
              <a:rPr lang="en-US" b="0" i="1" u="none" dirty="0" err="1" smtClean="0">
                <a:solidFill>
                  <a:srgbClr val="800000"/>
                </a:solidFill>
                <a:latin typeface="Arial"/>
              </a:rPr>
              <a:t>m</a:t>
            </a:r>
            <a:r>
              <a:rPr lang="en-US" b="0" i="1" u="none" baseline="-25000" dirty="0" err="1" smtClean="0">
                <a:solidFill>
                  <a:srgbClr val="800000"/>
                </a:solidFill>
                <a:latin typeface="Arial"/>
              </a:rPr>
              <a:t>k</a:t>
            </a:r>
            <a:r>
              <a:rPr lang="en-US" b="0" i="1" u="none" dirty="0" smtClean="0">
                <a:solidFill>
                  <a:srgbClr val="800000"/>
                </a:solidFill>
              </a:rPr>
              <a:t>(x)</a:t>
            </a:r>
            <a:r>
              <a:rPr lang="en-US" b="0" u="none" dirty="0" smtClean="0">
                <a:solidFill>
                  <a:srgbClr val="800000"/>
                </a:solidFill>
              </a:rPr>
              <a:t> is </a:t>
            </a:r>
            <a:r>
              <a:rPr lang="en-US" b="0" u="none" dirty="0" smtClean="0">
                <a:solidFill>
                  <a:srgbClr val="80000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b="0" u="none" dirty="0" smtClean="0">
                <a:solidFill>
                  <a:srgbClr val="800000"/>
                </a:solidFill>
              </a:rPr>
              <a:t>-fully-linear every time. </a:t>
            </a:r>
            <a:endParaRPr lang="en-US" b="0" u="none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07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1512" name="Group 7"/>
          <p:cNvGrpSpPr>
            <a:grpSpLocks/>
          </p:cNvGrpSpPr>
          <p:nvPr/>
        </p:nvGrpSpPr>
        <p:grpSpPr bwMode="auto">
          <a:xfrm>
            <a:off x="1620838" y="2197100"/>
            <a:ext cx="2855912" cy="1122363"/>
            <a:chOff x="475" y="778"/>
            <a:chExt cx="1799" cy="707"/>
          </a:xfrm>
        </p:grpSpPr>
        <p:sp>
          <p:nvSpPr>
            <p:cNvPr id="333832" name="Line 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1519" name="Group 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3834" name="Line 10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3835" name="Line 11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1513" name="Group 12"/>
          <p:cNvGrpSpPr>
            <a:grpSpLocks/>
          </p:cNvGrpSpPr>
          <p:nvPr/>
        </p:nvGrpSpPr>
        <p:grpSpPr bwMode="auto">
          <a:xfrm flipH="1" flipV="1">
            <a:off x="1612900" y="3151188"/>
            <a:ext cx="2855913" cy="1122362"/>
            <a:chOff x="475" y="778"/>
            <a:chExt cx="1799" cy="707"/>
          </a:xfrm>
        </p:grpSpPr>
        <p:sp>
          <p:nvSpPr>
            <p:cNvPr id="333837" name="Line 13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1515" name="Group 1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3839" name="Line 15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3840" name="Line 16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08/20/2012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ISMP 2012</a:t>
            </a:r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77813"/>
            <a:ext cx="8229600" cy="6588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Nelder-Mead method (1965)</a:t>
            </a:r>
          </a:p>
        </p:txBody>
      </p:sp>
      <p:sp>
        <p:nvSpPr>
          <p:cNvPr id="335875" name="Oval 3"/>
          <p:cNvSpPr>
            <a:spLocks noChangeArrowheads="1"/>
          </p:cNvSpPr>
          <p:nvPr/>
        </p:nvSpPr>
        <p:spPr bwMode="auto">
          <a:xfrm>
            <a:off x="3276600" y="3276600"/>
            <a:ext cx="2133600" cy="762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2514600" y="2895600"/>
            <a:ext cx="3657600" cy="1524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600200" y="2514600"/>
            <a:ext cx="5638800" cy="23622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 b="0" u="none">
              <a:cs typeface="Arial" charset="0"/>
            </a:endParaRP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4214813" y="3602038"/>
            <a:ext cx="136525" cy="12541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2536" name="Group 7"/>
          <p:cNvGrpSpPr>
            <a:grpSpLocks/>
          </p:cNvGrpSpPr>
          <p:nvPr/>
        </p:nvGrpSpPr>
        <p:grpSpPr bwMode="auto">
          <a:xfrm>
            <a:off x="1636713" y="2212975"/>
            <a:ext cx="2855912" cy="1122363"/>
            <a:chOff x="475" y="778"/>
            <a:chExt cx="1799" cy="707"/>
          </a:xfrm>
        </p:grpSpPr>
        <p:sp>
          <p:nvSpPr>
            <p:cNvPr id="335880" name="Line 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2548" name="Group 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5882" name="Line 10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5883" name="Line 11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 flipH="1" flipV="1">
            <a:off x="1660525" y="3151188"/>
            <a:ext cx="2855913" cy="1122362"/>
            <a:chOff x="475" y="778"/>
            <a:chExt cx="1799" cy="707"/>
          </a:xfrm>
        </p:grpSpPr>
        <p:sp>
          <p:nvSpPr>
            <p:cNvPr id="335885" name="Line 13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2544" name="Group 14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5887" name="Line 15"/>
              <p:cNvSpPr>
                <a:spLocks noChangeShapeType="1"/>
              </p:cNvSpPr>
              <p:nvPr/>
            </p:nvSpPr>
            <p:spPr bwMode="auto">
              <a:xfrm>
                <a:off x="1728" y="788"/>
                <a:ext cx="546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/>
            </p:nvSpPr>
            <p:spPr bwMode="auto">
              <a:xfrm flipV="1">
                <a:off x="485" y="1364"/>
                <a:ext cx="1789" cy="1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22538" name="Group 17"/>
          <p:cNvGrpSpPr>
            <a:grpSpLocks/>
          </p:cNvGrpSpPr>
          <p:nvPr/>
        </p:nvGrpSpPr>
        <p:grpSpPr bwMode="auto">
          <a:xfrm rot="-10788145" flipH="1" flipV="1">
            <a:off x="2536825" y="3162300"/>
            <a:ext cx="2855913" cy="1122363"/>
            <a:chOff x="475" y="778"/>
            <a:chExt cx="1799" cy="707"/>
          </a:xfrm>
        </p:grpSpPr>
        <p:sp>
          <p:nvSpPr>
            <p:cNvPr id="335890" name="Line 18"/>
            <p:cNvSpPr>
              <a:spLocks noChangeShapeType="1"/>
            </p:cNvSpPr>
            <p:nvPr/>
          </p:nvSpPr>
          <p:spPr bwMode="auto">
            <a:xfrm flipV="1">
              <a:off x="475" y="778"/>
              <a:ext cx="1243" cy="70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22540" name="Group 19"/>
            <p:cNvGrpSpPr>
              <a:grpSpLocks/>
            </p:cNvGrpSpPr>
            <p:nvPr/>
          </p:nvGrpSpPr>
          <p:grpSpPr bwMode="auto">
            <a:xfrm>
              <a:off x="485" y="788"/>
              <a:ext cx="1789" cy="697"/>
              <a:chOff x="485" y="788"/>
              <a:chExt cx="1789" cy="697"/>
            </a:xfrm>
          </p:grpSpPr>
          <p:sp>
            <p:nvSpPr>
              <p:cNvPr id="335892" name="Line 20"/>
              <p:cNvSpPr>
                <a:spLocks noChangeShapeType="1"/>
              </p:cNvSpPr>
              <p:nvPr/>
            </p:nvSpPr>
            <p:spPr bwMode="auto">
              <a:xfrm>
                <a:off x="1728" y="791"/>
                <a:ext cx="546" cy="576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5893" name="Line 21"/>
              <p:cNvSpPr>
                <a:spLocks noChangeShapeType="1"/>
              </p:cNvSpPr>
              <p:nvPr/>
            </p:nvSpPr>
            <p:spPr bwMode="auto">
              <a:xfrm flipV="1">
                <a:off x="482" y="1361"/>
                <a:ext cx="1789" cy="121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ATYAS@YFVWIIQFUVWXY5L9" val="2761"/>
  <p:tag name="FIRSTOKTAY@E6E3ETAFUVWXY596" val="3371"/>
  <p:tag name="FIRSTGUNLUK@JPPTV0TV01000000" val="337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\[&#10;f(x)=\left\{ \begin{array}{ll}&#10;            x_1^2+\alpha (x_2^2+(10-x_1)x_2) &amp; {\rm if \ } x_1&lt;10; \\&#10;            x_1^2+\alpha x_2^2 &amp; {\rm if \ } x_1 \geq 10,&#10;            \end{array}\right.&#10;\]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0"/>
  <p:tag name="PICTUREFILESIZE" val="197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 \ \ \ \ \ \ Given an interpolation &#10;set $Y=\{y^0, \ldots, y^p\}$   find &#10;\[&#10;m(x) \; =\; \alpha_0 + \sum_{k=1}^n&#10; \textcolor{red}{\alpha_k }x_k&#10;\]&#10;\ \ \ \ \ \ \ \ \ \ with \textcolor{red}{ sparse coefficient vector $\alpha$ } such that&#10;\[&#10;\textcolor{blue}{m(y^i)} \; =\; \alpha_0 + \sum_{k=1}^n&#10; \textcolor{red}{\alpha_k }\textcolor{blue}{y_k^i} = \textcolor{blue}{f(y^i)}\quad \forall&#10;i=0,\ldots, p&#10;\]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1"/>
  <p:tag name="PICTUREFILESIZE" val="539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\textcolor{blue}{M(Y)}\textcolor{red}{\alpha}= \textcolor{blue}{f(Y)}&#10;\quad \quad&#10;M(Y)=\left[\begin{array}{ccccc} 1 &amp; y_1^0 &amp; y_2^0 &amp; \cdots &amp; &#10;y_n^0 \\&#10;1&amp; y_1^1 &amp; y_2^1 &amp; \cdots &amp; y_n^1\\&#10;\vdots &amp; \vdots &amp; \vdots &amp; \vdots &amp; \vdots\\&#10;1 &amp; y_1^p &amp; y_2^p &amp; \cdots &amp; y_n^p \end{array}\right] \;&#10; \; &#10;\]&#10;%$M(\phi,Y)$ is \textcolor{red}{non-singular}&#10;%$\Longleftrightarrow$ $Y$ is called \textcolor{red}{poised}.\\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7"/>
  <p:tag name="PICTUREFILESIZE" val="263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\textcolor{red}{\ \min \|\alpha\|_1:}\, \textcolor{blue}{M(Y)\alpha}= &#10;\textcolor{blue}{f(Y)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4"/>
  <p:tag name="PICTUREFILESIZE" val="73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\begin{document}&#10;\[&#10;M(Y)=\left[\begin{array}{ccccc} 1 &amp; y_1^0 &amp; y_2^0 &amp; \cdots &amp; &#10;y_n^0 \\&#10;1&amp; y_1^1 &amp; y_2^1 &amp; \cdots &amp; y_n^1\\&#10;\vdots &amp; \vdots &amp; \vdots &amp; \vdots &amp; \vdots\\&#10;1 &amp; y_1^p &amp; y_2^p &amp; \cdots &amp; y_n^p  \end{array}\right] \;&#10; \; 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9"/>
  <p:tag name="PICTUREFILESIZE" val="208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\begin{document}&#10;\[&#10;M(Y)=\left[\begin{array}{ccccc} 1 &amp; y_1^0 &amp; y_2^0 &amp; \cdots &amp; &#10;y_n^0 \\&#10;1&amp; y_1^1 &amp; y_2^1 &amp; \cdots &amp; y_n^1\\&#10;\vdots &amp; \vdots &amp; \vdots &amp; \vdots &amp; \vdots\\&#10;1 &amp; y_1^p&amp; y_2^p &amp; \cdots &amp; y_n^p  \end{array}\right] \;&#10; \; 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9"/>
  <p:tag name="PICTUREFILESIZE" val="208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itemize}&#10;\item &#10;$\kappa=\alpha_1$&#10;\item &#10;$g=(\alpha_2, \ldots, \alpha_{n+1})$&#10;\item&#10;$H_{ij}=\alpha_{n+(i-1)*n+j+1}$&#10;\end{itemize}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4"/>
  <p:tag name="PICTUREFILESIZE" val="139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\textcolor{blue}{{\rm find\ } \alpha:\ M\alpha=f(Y)}&#10;\]&#10;\[ &#10;m(x)=\sum_{i=1}^q \alpha_i\bar \phi_i(x)=\frac{1}{2}x^\top H x+g^\top x+\kappa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0"/>
  <p:tag name="PICTUREFILESIZE" val="212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1 &amp; y^1_1 &amp; \cdots &amp;  y^1_n &amp;  \frac{1}{2}(y^1_1)^2&#10;&amp;  y^1_1y^1_2 &amp; \cdots &amp; \frac{1}{2}(y_n^1)^2&#10;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7"/>
  <p:tag name="PICTUREFILESIZE" val="210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\min f(x)=\sum_i^n ((x_i^2-x_n^2)^2-4x_i)&#10;\]&#10;&#10;&#10;\[&#10;\nabla^2_{ij}f(x)=0, \ \forall i\neq j, j\neq n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5"/>
  <p:tag name="PICTUREFILESIZE" val="210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in_{x\in \Omega} f(x)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3"/>
  <p:tag name="PICTUREFILESIZE" val="4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 1 &amp; y^1_1  &amp; \cdots &amp; y^1_n &amp;  \frac{1}{2}(y^1_1)^2&#10;&amp;  y^1_1y^1_2 &amp; \cdots &amp; \frac{1}{2}(y_n^1)^2&#10;\  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9"/>
  <p:tag name="PICTUREFILESIZE" val="210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$m(x)=\frac{1}{2}x^\top H x+g^\top x+\kappa$&#10;&#10;&#10;\begin{itemize}&#10;\item &#10;$\alpha_L \rightarrow (k, g)$&#10;\item &#10;$\alpha_Q \rightarrow H$&#10;\end{itemize}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8"/>
  <p:tag name="PICTUREFILESIZE" val="159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eqnarray*}&#10;\textcolor{red}{&#10;\min_\alpha }&amp;&amp; \textcolor{red}{\|\alpha_Q\|_1}\\&#10;\textcolor{blue}{&#10;{\rm s.t.}}&amp;&amp; \textcolor{blue}{M_L\alpha_L+M_Q\alpha_Q=f(Y)}&#10;\end{eqnarray*}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1"/>
  <p:tag name="PICTUREFILESIZE" val="1276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 1 &amp; y^1_1  &amp; \cdots &amp; y^1_n &amp;  \frac{1}{2}(y^1_1)^2&#10;&amp;  y^1_1y^1_2 &amp; \cdots &amp; \frac{1}{2}(y_n^1)^2&#10;\  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9"/>
  <p:tag name="PICTUREFILESIZE" val="210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 1 &amp; y^1_1  &amp; \cdots &amp; y^1_n &amp;  \frac{1}{2}(y^1_1)^2&#10;&amp;  y^1_1y^1_2 &amp; \cdots &amp; \frac{1}{2}(y_n^1)^2&#10;\  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9"/>
  <p:tag name="PICTUREFILESIZE" val="21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 1 &amp; y^1_1  &amp; \cdots &amp; y^1_n &amp;  \frac{1}{2}(y^1_1)^2&#10;&amp;  y^1_1y^1_2 &amp; \cdots &amp; \frac{1}{2}(y_n^1)^2&#10;\  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9"/>
  <p:tag name="PICTUREFILESIZE" val="21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\ \ \ \ \ \ \ A model is called &#10;\textcolor{red}{$\kappa$-fully-linear in $B(x, \Delta)$}, for $\kappa=(\kappa_{ef}, \kappa_{eg})$ if&#10;$$&#10;\| \nabla f(x+s) - \nabla m(x+s) \|&#10;\; \leq \; \kappa_{eg} \, \Delta, \quad \forall s \in B(0;\Delta),&#10;$$&#10;$$&#10;|  f(x+s) - m(x+s) | \; \leq \;&#10;\kappa_{ef} \, \Delta^2, \quad  \forall s \in B(0;\Delta),&#10;$$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5"/>
  <p:tag name="PICTUREFILESIZE" val="489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\ \ \ \ \ \ \ A model is called \textcolor{red}{$\kappa$-fully-quadratic in &#10;$B(x, \Delta)$}  for &#10;$\kappa=(\kappa_{ef}, \kappa_{eg}, \kappa_{eh})$ if&#10;$$&#10; \| \nabla^2&#10;f(x+s) - \nabla^2 m(x+s) \| \; \leq \; \kappa_{eh} \, \Delta, \quad&#10;\forall s \in B(0;\Delta), \&#10;$$&#10;$$&#10;\| \nabla f(x+s) - \nabla m(x+s) \|&#10;\; \leq \; \kappa_{eg} \, \Delta^2, \quad \forall s \in B(0;\Delta),&#10;$$&#10;$$&#10;|  f(x+s) - m(x+s) | \; \leq \;&#10;\kappa_{ef} \, \Delta^3, \quad  \forall s \in B(0;\Delta),&#10;$$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7"/>
  <p:tag name="PICTUREFILESIZE" val="683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A \textcolor{red}{random} model is called &#10;\textcolor{red}{$(\kappa, \delta)$-fully-linear in $B(x, \Delta)$} if&#10;$$&#10;\| \nabla f(x+s) - \nabla m(x+s) \|&#10;\; \leq \; \kappa_{eg} \, \Delta, \quad \forall s \in B(0;\Delta),&#10;$$&#10;$$&#10;|  f(x+s) - m(x+s) | \; \leq \;&#10;\kappa_{ef} \, \Delta^2, \quad  \forall s \in B(0;\Delta),&#10;$$&#10;&#10;&#10;\ \ \ \ \ \ \ \textcolor{red}{with probability at least $1-\delta$.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1"/>
  <p:tag name="PICTUREFILESIZE" val="586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\ \ \ \ \ \ \ A \textcolor{red}{random } model is called &#10;\textcolor{red}{($\kappa, &#10;\delta)$-fully-quadratic in $B(x, \Delta)$} if&#10;$$&#10; \| \nabla^2&#10;f(x+s) - \nabla^2 m(x+s) \| \; \leq \; \kappa_{eh} \, \Delta, \quad&#10;\forall s \in B(0;\Delta), \&#10;$$&#10;$$&#10;\| \nabla f(x+s) - \nabla m(x+s) \|&#10;\; \leq \; \kappa_{eg} \, \Delta^2, \quad \forall s \in B(0;\Delta),&#10;$$&#10;$$&#10;|  f(x+s) - m(x+s) | \; \leq \;&#10;\kappa_{ef} \, \Delta^3, \quad  \forall s \in B(0;\Delta),&#10;$$&#10;&#10; \ \ \ \ \ \ \ \textcolor{red}{ with probability at least $1-\delta$.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8"/>
  <p:tag name="PICTUREFILESIZE" val="76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Any linear polynomial $m(x)$ can be expressed as&#10;\[&#10;m(x) \; =\; \textcolor{red}{\alpha_0 }+ \sum_{k=1}^n&#10; \textcolor{red}{\alpha_k }x_k&#10;\]&#10;Given an interpolation &#10;set $Y=\{y^0, \ldots, y^n\}$ the interpolation conditions are&#10;\[&#10;\textcolor{blue}{m(y^i)} \; =\; \textcolor{red}{\alpha_0 }+ \sum_{k=1}^n&#10; \textcolor{red}{\alpha_k }\textcolor{blue}{y_k^i} = \textcolor{blue}{f(y^i)}\quad \forall&#10;i=0,\ldots, n.&#10;\]&#10;We have a system of linear equations&#10;\[&#10;\textcolor{blue}{M(Y)}\textcolor{red}{\alpha}= \textcolor{blue}{f(Y)}&#10;\quad \quad&#10;M(Y)=\left[\begin{array}{ccccc} 1 &amp; y_1^0 &amp; y_2^0 &amp; \cdots &amp; &#10;y_n^0 \\&#10;1&amp; y_1^1 &amp; y_2^1 &amp; \cdots &amp; y_n^1\\&#10;\vdots &amp; \vdots &amp; \vdots &amp; \vdots &amp; \vdots\\&#10;1 &amp; y_1^n &amp; y_2^n &amp; \cdots &amp; y_n^n   \end{array}\right] \;&#10; \; &#10;\]&#10;%$M(\phi,Y)$ is \textcolor{red}{non-singular}&#10;%$\Longleftrightarrow$ $Y$ is called \textcolor{red}{poised}.\\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3"/>
  <p:tag name="PICTUREFILESIZE" val="1082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description}&#10;&#10;%\item[\textcolor{blue}{ Initialize}] \ \\&#10;%Choose a class of models, initialize constants and the algortm.$x_0$, $m_0(x)$, $\Delta_0$. \\&#10;%Choose $\theta&gt;0$  , $\eta&gt;0$, $\gamma&gt;1$, and a constant vector &#10;%$\kappa$.&#10;&#10; \item[\textcolor{blue}{ Model selection}] \ \\&#10; Pick a random model $m_k(x)$  which is $\kappa$-fully-linear &#10;in $B(x_k,\Delta_k)$ w.p. $1-\delta$.&#10;&#10;\item[\textcolor{blue}{ Compute potential step}]\ \\  &#10;Compute a point  $x^+$&#10;which&#10;minimizes (reduces)  $m(x)$ in $B(x_k,\Delta_k)$. \\&#10;Compute $f(x^+)$ &#10;and check if \textcolor{red}{$f$ is reduced comparably to &#10;$m$ by $x^+$}.&#10;%$s_k: \|s_k\|\leq \Delta$ &#10;%such that&#10;%$m(x_k)-m_k(x_k+s)$ \textcolor{red}{is sufficiently big}\\&#10;%\textcolor{blue}{ evaluate $f(x_k + s_k)$ and &#10;%$r_k=\frac{f(x_k)-f(x_k+s_k)}{m(x_k)-m(x_k+s_k)}$}.&#10;&#10;\item[\textcolor{blue}{Successful step}] \ \\ &#10;If yes and if  the radius $\Delta_k$ is not too big compared to &#10;$\nabla m_k(x_k)$ then  we take the step and increase $\Delta_k$ by a &#10;constant factor.&#10;%If $r_k \geq \theta$ and \textcolor{red}{ $\nabla m_k(x_k)\geq &#10;%\eta\Delta_k$}\\&#10; %then $x_{k+1}=x_k + s_k$ and $ \Delta_{k+1}=\gamma \Delta_k$.&#10;&#10;&#10;\item[\textcolor{blue}{ Unsuccessful step}]\ \\  &#10;Otherwise, decrease $\Delta_k$ by the constant factor and repeat the iteration.&#10;%If $r_k&lt;\theta$ or &#10;%\textcolor{red}{$\nabla m_k(x_k) &lt; \eta\Delta_k$}\\&#10; %then $x_{k+1}=x_k $ and $ \Delta_{k+1}=\gamma^{-1} \Delta_k$.&#10;&#10;\end{description}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4"/>
  <p:tag name="PICTUREFILESIZE" val="1449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description}&#10;&#10;%\item[\textcolor{blue}{ Initialize}]...&#10;%Choose a class of models, initialize $x_0$, $m_0(x)$, $\Delta_0$. \\&#10;%Choose $\eta_1&gt;0$  , $\eta_2&gt;0$, $\gamma&gt;1$, and a constant vector &#10;%$\kappa$.&#10;&#10; \item[\textcolor{blue}{ Model selection step}] \ \\&#10; Pick a random model $m_k(x)=f(x_k)+g_k^\top (x-x_k)$  \\&#10;$\kappa$-fully-linear  in \textcolor{red}{$B(x_k,\alpha_k\|g_k\|)$} w.p. $1-\delta$.&#10;&#10;\item[\textcolor{blue}{ Compute Step}] \ \\  &#10; $x^+ =x_k -\alpha_k g_k$.&#10;%, for $\alpha_k = \frac{\Delta} { \|g_k\|} $ \\&#10;Check if \textcolor{red}{$f$ is sufficiently reduced an $x^+$}.&#10;%$m(x_k)-m_k(x_k+s_k)={\Delta_k} \|g_k\|=\alpha_k\|g_k\|^2$ \\&#10;%\textcolor{blue}{ evaluate $f(x_k + s_k)$ and  check&#10;%$f(x_k+s_k)\leq f(x_k)-r_k \alpha_k \|g_k\|^2$}.&#10;&#10;\item[\textcolor{blue}{Successful step}] \ \\ &#10;If yes  accept $x^+$ as the new &#10;iterate.\\&#10;\textcolor{red}{ Increase $\alpha_k$ }by a constant factor if  not too large.&#10;%\textcolor{red}{ $\alpha_k =\frac &#10;%{\Delta_k}{\|g_k\|}\leq \frac{1}{\eta}$}\\&#10;% then $x_{k+1}=x_k + s_k$ and $ \Delta_{k+1}=\gamma \Delta_k$.&#10;&#10;&#10;\item[\textcolor{blue}{ Unsuccessful step}]\ \\ &#10;Otherwise \textcolor{red}{ decrease $\alpha_k$} by the constant &#10;factor. \\&#10;Repeat the iteration.&#10;%Other If $r_k&lt;\theta$ or &#10;%\textcolor{red}{ $\alpha_k =\frac &#10;%{\Delta_k}{\|g_k\|} &gt;\frac{1}{\eta}$}\\&#10;% then $x_{k+1}=x_k $ and $ \Delta_{k+1}=\gamma^{-1} \Delta_k$.&#10;&#10;\end{description}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5"/>
  <p:tag name="PICTUREFILESIZE" val="1152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description}&#10;\item  \ \ \ \ \ \ \ \ \ \ \ \textcolor{blue}{If $m_k$ is $\kappa$-fully linear} and &#10; $\nabla f$ is $L$-Lipschitz continuous &#10;%\[&#10;%\|g_k - \nabla f(x_k)\|\leq \kappa \Delta_k=\kappa \alpha_k \|g_k\| &#10;%\]&#10;\item  \ \ \ \ \ \ \ \ \ \ \   &#10;then when $\alpha_k$ is small enough &#10;(i.e. \textcolor{blue}{$\alpha_k \leq (1-\theta)/(L/2 + \kappa)$})&#10;&#10;\[&#10;f(x^+)=f(x_k- \alpha_k g_k) \leq  f(x_k) - \textcolor{red}{\alpha_k \theta \|g_k\|^2}&#10;\] &#10;\end{descriptio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0"/>
  <p:tag name="PICTUREFILESIZE" val="466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 &#10;\noindent \textcolor{blue}{Assume $m_k$ is \textcolor{red}{always} $\kappa$-fully linear}  &#10;&#10;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2"/>
  <p:tag name="PICTUREFILESIZE" val="1034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&#10;&#10;%\[&#10;%f(x_k- \alpha_k g_k) \leq  f(x_k) - \textcolor{red}{\alpha_k \theta \|g_k\|^2}&#10;%\] &#10; if \textcolor{blue}{ $\|\nabla f(x_k)\|\geq \epsilon$  } then  &#10;\textcolor{red}{$\|g_k\|\geq \epsilon/2$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5"/>
  <p:tag name="PICTUREFILESIZE" val="9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$f(x_k)- f(x_{k+1}) \geq  &#10;\textcolor{red}{ \frac{C \theta{\epsilon^2}}{4} 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3"/>
  <p:tag name="PICTUREFILESIZE" val="69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M(Y)=\left[\begin{array}{ccccc} 1 &amp; y_1^0 &amp; y_2^0 &amp; \cdots &amp; &#10;y_n^0 \\&#10;1&amp; y_1^1 &amp; y_2^1 &amp; \cdots &amp; y_n^1\\&#10;\vdots &amp; \vdots &amp; \vdots &amp; \vdots &amp; \vdots\\&#10;1 &amp; y_1^n &amp; y_2^n &amp; \cdots &amp; y_n^n   \end{array}\right] \;&#10; \; &#10;\]&#10;%$M(\phi,Y)$ is \textcolor{red}{non-singular}&#10;%$\Longleftrightarrow$ $Y$ is called \textcolor{red}{poised}.\\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1"/>
  <p:tag name="PICTUREFILESIZE" val="204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 &#10;\noindent &#10;$\alpha_k \geq \textcolor{red}{C}$  $\forall k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7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 &#10;\noindent \textcolor{blue}{Assume $m_k$ is \textcolor{red}{always} $\kappa$-fully linear}  &#10;&#10;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2"/>
  <p:tag name="PICTUREFILESIZE" val="103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&#10;&#10;%\[&#10;%f(x_k- \alpha_k g_k) \leq  f(x_k) - \textcolor{red}{\alpha_k \theta \|g_k\|^2}&#10;%\] &#10; if \textcolor{blue}{ $\|\nabla f(x_k)\|\geq \epsilon$  } then  &#10;\textcolor{red}{$\|g_k\|\geq \epsilon/2$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5"/>
  <p:tag name="PICTUREFILESIZE" val="92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f(x_k)- f(x_{k+1}) \geq  &#10;\textcolor{red}{ \frac{\alpha_k \theta{\epsilon^2}}{4} }&#10;\]&#10;\[&#10;\textcolor{red}{ \alpha_{k+1}= \gamma \alpha_k}&#10;\]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1"/>
  <p:tag name="PICTUREFILESIZE" val="113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 &#10;\noindent &#10;$\alpha_k \geq \textcolor{red}{C}$  $\forall k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73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&#10;\[&#10;\alpha_{k+1}= \gamma^{-1} \alpha_k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36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X_{k+1}=\left \{ \begin{array}{ll} \min\{C, \gamma X_k \}&amp; &#10;{\rm w.p. }\ 1-\delta&#10;\\ \gamma^{-1} X_k &amp; {\rm w.p. }\ \delta\end{array}\right . &#10;\]&#10; 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1"/>
  <p:tag name="PICTUREFILESIZE" val="152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\textcolor{red}{\[&#10;\alpha _k \geq X_k&#10;\]&#10;\[&#10;f(x_0)-f(x_k)\geq Y_k&#10;\]&#10;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4"/>
  <p:tag name="PICTUREFILESIZE" val="91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Given a polynomial basis $\phi=(\phi_1(x), \ldots, \phi_q(x))$ any polynomial $m(x)$ is expressed as&#10;\[&#10;m(x) \; =\; \sum_{k=1}^q&#10; \textcolor{red}{\alpha_k }\phi_k(x)&#10;\]&#10;Given an interpolation set $Y=\{y^1, \ldots, y^p\}$ the interpolation conditions are&#10;\[&#10;\textcolor{blue}{m(y^i)} \; =\; \sum_{k=1}^q&#10; \textcolor{red}{\alpha_k }\phi_k( \textcolor{blue}{y^i}) = \textcolor{blue}{f(y^i)}\quad \forall&#10;i=1,\ldots, p.&#10;\]&#10;The coef{f}icient matrix of the system is:&#10;\[&#10;M(\phi, Y)=\left[\begin{array}{cccc}\phi_1(y^1) &amp; \phi_2(y^1) &amp; \cdots &amp; &#10;\phi_{q}(y^1) \\&#10;\phi_1(y^2) &amp; \phi_2(y^2) &amp; \cdots &amp; \phi_{q}(y^2) \\&#10;\vdots &amp; \vdots &amp; \vdots &amp; \vdots\\&#10;\phi_1(y^p) &amp; \phi_2(y^p) &amp; \cdots &amp; \phi_{q}(y^p)    \end{array}\right] \;&#10; \; \quad \textcolor{red}{(p=q)}.&#10;\]&#10;%$M(\phi,Y)$ is \textcolor{red}{non-singular}&#10;%$\Longleftrightarrow$ $Y$ is called \textcolor{red}{poised}.\\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45"/>
  <p:tag name="PICTUREFILESIZE" val="1240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Y_{k+1}=\left \{ \begin{array}{ll} Y_k+X_k\theta\epsilon^2 /4&#10;&amp; {\rm w.p. }\ 1-\delta&#10;\\ Y_k &amp; {\rm w.p. }\ \delta\end{array}\right . &#10;\]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1"/>
  <p:tag name="PICTUREFILESIZE" val="1409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X_{k+1}=\left \{ \begin{array}{ll} \min\{C, \gamma X_k \}&amp; &#10;{\rm w.p. }\ 1-\delta&#10;\\ \gamma^{-1} X_k &amp; {\rm w.p. }\ \delta\end{array}\right . &#10;\]&#10; 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1"/>
  <p:tag name="PICTUREFILESIZE" val="152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 \textcolor{red}{\[&#10;\alpha _k \geq X_k&#10;\]&#10;\[&#10;f(x_0)-f(x_k)\geq Y_k&#10;\]&#10;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84"/>
  <p:tag name="PICTUREFILESIZE" val="91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Y_{k+1}=\left \{ \begin{array}{ll} Y_k+X_k\theta\epsilon^2 /4&#10;&amp; {\rm w.p. }\ 1-\delta&#10;\\ Y_k &amp; {\rm w.p. }\ \delta\end{array}\right . &#10;\]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1"/>
  <p:tag name="PICTUREFILESIZE" val="140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description}&#10;\item  \ \ \ \ \ \ \ \ \ \ \ \textcolor{blue}{If $m_k$ is $\kappa$-fully linear}&#10;\[&#10;\|g_k - \nabla f(x_k)\|\leq \kappa \Delta_k=\kappa \alpha_k \|g_k\| &#10;\]&#10;\item  \ \ \ \ \ \ \ \ \ \ \  If $\nabla f$ is $L$-Lipschitz continuous  &#10;and \textcolor{blue}{$\alpha_k \leq (1-\theta)/(L/2 + \kappa)$}&#10;\[&#10;f(x_k- \alpha_k * g_k) \leq  f(x_k) - \textcolor{red}{\alpha_k \theta \|g_k\|^2}&#10;\]&#10;&#10;\item &#10;\ \ \ \ \ \ \ \ \ \ \   If \textcolor{blue}{ $\|\nabla f(x_k)\|\geq \epsilon$  } then  &#10;\textcolor{red}{$\|g_k\|\geq \epsilon/2$} and  &#10;\[&#10;f(x_k)- f(x_{k+1}) \geq  &#10;\textcolor{red}{ \frac{\alpha_k \theta{\epsilon^2}}{4} }&#10;\]&#10;&#10;\end{descriptio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1"/>
  <p:tag name="PICTUREFILESIZE" val="7247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est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0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description}&#10;\item  \ \ \ \ \ \ \ \ \ \ \ \textcolor{blue}{If $m_k$ is $\kappa$-fully linear}&#10;\[&#10;\|g_k - \nabla f(x_k)\|\leq \kappa \Delta_k=\kappa \alpha_k \|g_k\| &#10;\]&#10;\item  \ \ \ \ \ \ \ \ \ \ \  If $\nabla f$ is $L$-Lipschitz continuous  &#10;and \textcolor{blue}{$\alpha_k \leq (1-\theta)/(L/2 + \kappa)$}&#10;\[&#10;f(x_k- \alpha_k * g_k) \leq  f(x_k) - \textcolor{red}{\alpha_k \theta \|g_k\|^2}&#10;\]&#10;&#10;\item &#10;\ \ \ \ \ \ \ \ \ \ \   If \textcolor{blue}{ $\|\nabla f(x_k)\|\geq \epsilon$  } then  &#10;\textcolor{red}{$\|g_k\|\geq \epsilon/2$} and  &#10;\[&#10;f(x_k)- f(x_{k+1}) \geq  &#10;\textcolor{red}{ \frac{\alpha_k \theta{\epsilon^2}}{4} }&#10;\]&#10;&#10;\end{description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1"/>
  <p:tag name="PICTUREFILESIZE" val="724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Specifically for $\bar \phi=\{ 1, x_1, \cdots,  x_n,  \frac{1}{2}x_1^2, &#10; x_1x_2, \cdots, \frac{1}{2}x_n^2\}$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7"/>
  <p:tag name="PICTUREFILESIZE" val="140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begin{itemize}&#10;\item &#10;$\kappa=\alpha_1$&#10;\item &#10;$g=(\alpha_2, \ldots, \alpha_{n+1})$&#10;\item&#10;$H_{ij}=\alpha_{n+(i-1)*n+j+1}$&#10;\end{itemize}&#10;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4"/>
  <p:tag name="PICTUREFILESIZE" val="139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\begin{document}&#10;\[&#10;\textcolor{blue}{{\rm find\ } \alpha:\ M\alpha=f(Y)}&#10;\]&#10;\[ &#10;m(x)=\sum_{i=1}^q \alpha_i\bar \phi_i(x)=\frac{1}{2}x^\top H x+g^\top x+\kappa&#10;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80"/>
  <p:tag name="PICTUREFILESIZE" val="212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,amsthm}&#10;\usepackage{latexsym,amsfonts,amscd,amsxtra,amstext}&#10;\usepackage{algorithm,algorithmic}&#10;\usepackage[usenames]{color}&#10;&#10;\newcommand{\sign}{\mathrm{SGN}}&#10;\newcommand{\sgn}{\mathrm{sgn}}&#10;&#10;&#10;\begin{document}&#10;\[  \tiny{ M(\bar \phi, Y)=M=\left [ \begin{array}{cccccccc}&#10;1 &amp; y^1_1 &amp; \cdots &amp;  y^1_n &amp;  \frac{1}{2}(y^1_1)^2&#10;&amp;  y^1_1y^1_2 &amp; \cdots &amp; \frac{1}{2}(y_n^1)^2&#10;\\&#10;\vdots &amp;  \vdots &amp; &amp; \vdots &amp; \vdots &amp; \vdots &amp; &amp; \vdots \\&#10;1&amp; y^{p}_1  &amp; \cdots &amp; y^{p}_n &amp;  \frac{1}{2}(y^{p}_1)^2 &amp;&#10;y^{p}_1y^{p}_2 &amp; \cdots &amp; \frac{1}{2}(y_n^{p})^2&#10; \end{array}\right ]} \]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7"/>
  <p:tag name="PICTUREFILESIZE" val="21056"/>
</p:tagLst>
</file>

<file path=ppt/theme/theme1.xml><?xml version="1.0" encoding="utf-8"?>
<a:theme xmlns:a="http://schemas.openxmlformats.org/drawingml/2006/main" name="Ripple">
  <a:themeElements>
    <a:clrScheme name="Ripple 6">
      <a:dk1>
        <a:srgbClr val="CDD9D1"/>
      </a:dk1>
      <a:lt1>
        <a:srgbClr val="FFFFFF"/>
      </a:lt1>
      <a:dk2>
        <a:srgbClr val="A3BBA9"/>
      </a:dk2>
      <a:lt2>
        <a:srgbClr val="007D80"/>
      </a:lt2>
      <a:accent1>
        <a:srgbClr val="9CA8A4"/>
      </a:accent1>
      <a:accent2>
        <a:srgbClr val="CBD7CE"/>
      </a:accent2>
      <a:accent3>
        <a:srgbClr val="CEDAD1"/>
      </a:accent3>
      <a:accent4>
        <a:srgbClr val="DADADA"/>
      </a:accent4>
      <a:accent5>
        <a:srgbClr val="CBD1CF"/>
      </a:accent5>
      <a:accent6>
        <a:srgbClr val="B8C3BA"/>
      </a:accent6>
      <a:hlink>
        <a:srgbClr val="009900"/>
      </a:hlink>
      <a:folHlink>
        <a:srgbClr val="009999"/>
      </a:folHlink>
    </a:clrScheme>
    <a:fontScheme name="Rippl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41544</TotalTime>
  <Words>2435</Words>
  <Application>Microsoft Macintosh PowerPoint</Application>
  <PresentationFormat>On-screen Show (4:3)</PresentationFormat>
  <Paragraphs>404</Paragraphs>
  <Slides>78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Ripple</vt:lpstr>
      <vt:lpstr>Using random models in derivative free optimization</vt:lpstr>
      <vt:lpstr>Derivative free optimization</vt:lpstr>
      <vt:lpstr>Black box function evaluation</vt:lpstr>
      <vt:lpstr>Sampling the black box function</vt:lpstr>
      <vt:lpstr>Outline</vt:lpstr>
      <vt:lpstr>Algorithms</vt:lpstr>
      <vt:lpstr>Nelder-Mead method (1965)</vt:lpstr>
      <vt:lpstr>Nelder-Mead method (1965)</vt:lpstr>
      <vt:lpstr>Nelder-Mead method (1965)</vt:lpstr>
      <vt:lpstr>Nelder-Mead method (1965)</vt:lpstr>
      <vt:lpstr>Nelder-Mead method (1965)</vt:lpstr>
      <vt:lpstr>Nelder-Mead method (1965)</vt:lpstr>
      <vt:lpstr>Nelder Mead on Rosenbrock </vt:lpstr>
      <vt:lpstr>Direct Search methods (early 1990s)</vt:lpstr>
      <vt:lpstr>Direct Search methods</vt:lpstr>
      <vt:lpstr>Direct Search methods</vt:lpstr>
      <vt:lpstr>Direct Search method</vt:lpstr>
      <vt:lpstr>Direct Search method</vt:lpstr>
      <vt:lpstr>Direct Search method</vt:lpstr>
      <vt:lpstr>Direct Search method</vt:lpstr>
      <vt:lpstr>Direct Search method</vt:lpstr>
      <vt:lpstr>Compass Search on Rosenbrock</vt:lpstr>
      <vt:lpstr>Random directions on Rosenbrock</vt:lpstr>
      <vt:lpstr>Model based trust region methods </vt:lpstr>
      <vt:lpstr>Model based trust region methods</vt:lpstr>
      <vt:lpstr>Model based trust region methods</vt:lpstr>
      <vt:lpstr>Model Based trust region methods</vt:lpstr>
      <vt:lpstr>Second order model based TR method on Rosenbrock</vt:lpstr>
      <vt:lpstr>Moral:</vt:lpstr>
      <vt:lpstr>Polynomial models </vt:lpstr>
      <vt:lpstr>Linear Interpolation </vt:lpstr>
      <vt:lpstr>Good vs. bad linear Interpolation </vt:lpstr>
      <vt:lpstr>Examples of sample sets for linear interpolation</vt:lpstr>
      <vt:lpstr>Polynomial Interpolation </vt:lpstr>
      <vt:lpstr>Specifically for quadratic interpolation</vt:lpstr>
      <vt:lpstr>Sample sets and models for f(x)=cos(x)+sin(y)</vt:lpstr>
      <vt:lpstr>Sample sets and models for f(x)=cos(x)+sin(y)</vt:lpstr>
      <vt:lpstr>Sample sets and models for f(x)=cos(x)+sin(y)</vt:lpstr>
      <vt:lpstr>Example that shows that we need to maintain the quality of the sample set </vt:lpstr>
      <vt:lpstr>PowerPoint Presentation</vt:lpstr>
      <vt:lpstr>PowerPoint Presentation</vt:lpstr>
      <vt:lpstr>Observations:</vt:lpstr>
      <vt:lpstr>“sparse” black box optimization</vt:lpstr>
      <vt:lpstr>Sparse linear Interpolation </vt:lpstr>
      <vt:lpstr>Sparse linear Interpolation </vt:lpstr>
      <vt:lpstr>Using celebrated compressed sensing results  (Candes&amp;Tao, Donoho, etc) </vt:lpstr>
      <vt:lpstr>Using celebrated compressed sensing results and random matrix theory  (Candes&amp;Tao, Donoho, Rauhut, etc) </vt:lpstr>
      <vt:lpstr> Quadratic interpolation models</vt:lpstr>
      <vt:lpstr>Example of a model with sparse Hessian</vt:lpstr>
      <vt:lpstr>Sparse quadratic interpolation models</vt:lpstr>
      <vt:lpstr>Does RIP hold for this matrix?</vt:lpstr>
      <vt:lpstr>Does RIP hold for this matrix?</vt:lpstr>
      <vt:lpstr>Using results from random matrix theory (Rauhut, Bandeira, S. &amp; Vincente)</vt:lpstr>
      <vt:lpstr>Model-based method on 2-dimensional Rosenbrock function lifted into 10 dimensional space </vt:lpstr>
      <vt:lpstr>Deterministic MFN model based method</vt:lpstr>
      <vt:lpstr>Random sparse model based method</vt:lpstr>
      <vt:lpstr>Comparison of sparse vs MFN models (no randomness) within TR on CUTER problems </vt:lpstr>
      <vt:lpstr>Algorithms based on random models</vt:lpstr>
      <vt:lpstr>What do we  need from a  deterministic model for convergence?</vt:lpstr>
      <vt:lpstr>What do we need from a model to explore the curvature?</vt:lpstr>
      <vt:lpstr>What do we need from a random model for convergence?</vt:lpstr>
      <vt:lpstr>What do we need from a random model to explore curvature?</vt:lpstr>
      <vt:lpstr>What random models have such properties?</vt:lpstr>
      <vt:lpstr>Basic Trust Region Algorithm </vt:lpstr>
      <vt:lpstr>Convergence results for the basic TR framework</vt:lpstr>
      <vt:lpstr>Intuition behind the analysis shown through line search ideas</vt:lpstr>
      <vt:lpstr>When m(x) is linear ~  line search instead of ¢k use ®k ||r mk(xk)||</vt:lpstr>
      <vt:lpstr>Random directions vs. random fully linear model gradients</vt:lpstr>
      <vt:lpstr>Key observation for line search convergence </vt:lpstr>
      <vt:lpstr>Analysis of  line search convergence </vt:lpstr>
      <vt:lpstr>Analysis of  line search convergence </vt:lpstr>
      <vt:lpstr>Analysis via martingales </vt:lpstr>
      <vt:lpstr>Analysis via martingales </vt:lpstr>
      <vt:lpstr>Behavior of Xk for °=2, C=1 and ±=0.45</vt:lpstr>
      <vt:lpstr>Future work</vt:lpstr>
      <vt:lpstr>Thank you!</vt:lpstr>
      <vt:lpstr>Analysis of  line search convergence </vt:lpstr>
      <vt:lpstr>Analysis of  line search convergence 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Derivative free optimization</dc:title>
  <dc:creator>IBM_USER</dc:creator>
  <cp:lastModifiedBy>Katya Scheinberg</cp:lastModifiedBy>
  <cp:revision>241</cp:revision>
  <dcterms:created xsi:type="dcterms:W3CDTF">2007-07-20T17:35:04Z</dcterms:created>
  <dcterms:modified xsi:type="dcterms:W3CDTF">2012-08-20T15:13:04Z</dcterms:modified>
</cp:coreProperties>
</file>